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53"/>
  </p:notesMasterIdLst>
  <p:handoutMasterIdLst>
    <p:handoutMasterId r:id="rId54"/>
  </p:handoutMasterIdLst>
  <p:sldIdLst>
    <p:sldId id="4474" r:id="rId5"/>
    <p:sldId id="4475" r:id="rId6"/>
    <p:sldId id="4483" r:id="rId7"/>
    <p:sldId id="2076138530" r:id="rId8"/>
    <p:sldId id="2076138575" r:id="rId9"/>
    <p:sldId id="2066" r:id="rId10"/>
    <p:sldId id="2076138536" r:id="rId11"/>
    <p:sldId id="2076138539" r:id="rId12"/>
    <p:sldId id="2076138571" r:id="rId13"/>
    <p:sldId id="2076138572" r:id="rId14"/>
    <p:sldId id="2076138540" r:id="rId15"/>
    <p:sldId id="2076138538" r:id="rId16"/>
    <p:sldId id="2076138548" r:id="rId17"/>
    <p:sldId id="2076138541" r:id="rId18"/>
    <p:sldId id="2076138542" r:id="rId19"/>
    <p:sldId id="2076138531" r:id="rId20"/>
    <p:sldId id="2076138543" r:id="rId21"/>
    <p:sldId id="2076138555" r:id="rId22"/>
    <p:sldId id="2076138556" r:id="rId23"/>
    <p:sldId id="2076138557" r:id="rId24"/>
    <p:sldId id="2076138546" r:id="rId25"/>
    <p:sldId id="2076138545" r:id="rId26"/>
    <p:sldId id="2076138547" r:id="rId27"/>
    <p:sldId id="2076138544" r:id="rId28"/>
    <p:sldId id="2076138532" r:id="rId29"/>
    <p:sldId id="2076138549" r:id="rId30"/>
    <p:sldId id="2076138554" r:id="rId31"/>
    <p:sldId id="2076138574" r:id="rId32"/>
    <p:sldId id="2076138552" r:id="rId33"/>
    <p:sldId id="2076138551" r:id="rId34"/>
    <p:sldId id="2076138550" r:id="rId35"/>
    <p:sldId id="2076138533" r:id="rId36"/>
    <p:sldId id="2076138559" r:id="rId37"/>
    <p:sldId id="2076138563" r:id="rId38"/>
    <p:sldId id="2076138560" r:id="rId39"/>
    <p:sldId id="2076138562" r:id="rId40"/>
    <p:sldId id="2076138561" r:id="rId41"/>
    <p:sldId id="2076138567" r:id="rId42"/>
    <p:sldId id="2076138568" r:id="rId43"/>
    <p:sldId id="2076138569" r:id="rId44"/>
    <p:sldId id="2076138570" r:id="rId45"/>
    <p:sldId id="2076138573" r:id="rId46"/>
    <p:sldId id="2076138534" r:id="rId47"/>
    <p:sldId id="2076138566" r:id="rId48"/>
    <p:sldId id="2076138565" r:id="rId49"/>
    <p:sldId id="2076138501" r:id="rId50"/>
    <p:sldId id="2076138535" r:id="rId51"/>
    <p:sldId id="4505" r:id="rId52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0000"/>
    <a:srgbClr val="A80000"/>
    <a:srgbClr val="FF9933"/>
    <a:srgbClr val="2C2C2F"/>
    <a:srgbClr val="FDE366"/>
    <a:srgbClr val="F2C80F"/>
    <a:srgbClr val="000000"/>
    <a:srgbClr val="505050"/>
    <a:srgbClr val="49635D"/>
    <a:srgbClr val="2C3C3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3962" autoAdjust="0"/>
  </p:normalViewPr>
  <p:slideViewPr>
    <p:cSldViewPr snapToGrid="0">
      <p:cViewPr varScale="1">
        <p:scale>
          <a:sx n="80" d="100"/>
          <a:sy n="80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139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6.wmf>
</file>

<file path=ppt/media/image20.png>
</file>

<file path=ppt/media/image22.png>
</file>

<file path=ppt/media/image36.png>
</file>

<file path=ppt/media/image40.png>
</file>

<file path=ppt/media/image45.png>
</file>

<file path=ppt/media/image48.png>
</file>

<file path=ppt/media/image60.wmf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11/18/2021 12:26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/>
            </a:lvl2pPr>
            <a:lvl3pPr marL="395288" indent="0">
              <a:lnSpc>
                <a:spcPts val="2400"/>
              </a:lnSpc>
              <a:buNone/>
              <a:defRPr sz="18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8922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395288" indent="0">
              <a:lnSpc>
                <a:spcPts val="2400"/>
              </a:lnSpc>
              <a:buNone/>
              <a:defRPr sz="16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2220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17295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55399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prstGeom prst="rect">
            <a:avLst/>
          </a:prstGeo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568" r:id="rId2"/>
    <p:sldLayoutId id="2147484572" r:id="rId3"/>
    <p:sldLayoutId id="2147484553" r:id="rId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www.youtube.com/playlist?list=PL1N57mwBHtN1icIhpjQOaRL8r9G-wytp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emf"/><Relationship Id="rId4" Type="http://schemas.openxmlformats.org/officeDocument/2006/relationships/image" Target="../media/image16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powerbidevcamp.net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2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PowerBiDevCamp/ExportReportToFile" TargetMode="Externa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PowerBiDevCamp/ExportWithAppOwnsData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5727B-F829-4AC8-9EEB-1A39FB43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Build Paginated Reports for Power BI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1E8E8-E805-4AB2-8233-7D92854090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92935"/>
          </a:xfrm>
        </p:spPr>
        <p:txBody>
          <a:bodyPr/>
          <a:lstStyle/>
          <a:p>
            <a:r>
              <a:rPr lang="en-US" dirty="0"/>
              <a:t>Check out the </a:t>
            </a:r>
            <a:r>
              <a:rPr lang="en-US" b="1" dirty="0"/>
              <a:t>Power BI Paginated Reports in a Day</a:t>
            </a:r>
            <a:r>
              <a:rPr lang="en-US" dirty="0"/>
              <a:t> Video Playlist on YouTube</a:t>
            </a:r>
          </a:p>
          <a:p>
            <a:pPr lvl="1"/>
            <a:r>
              <a:rPr lang="en-US" dirty="0"/>
              <a:t>Video series with 25 individual lessons focused on building paginated reports for Power BI</a:t>
            </a:r>
          </a:p>
          <a:p>
            <a:pPr lvl="1"/>
            <a:r>
              <a:rPr lang="en-US" dirty="0"/>
              <a:t>Explains how to get started with Power BI Report Builder</a:t>
            </a:r>
          </a:p>
          <a:p>
            <a:pPr lvl="1"/>
            <a:r>
              <a:rPr lang="en-US" dirty="0"/>
              <a:t>Explains which datasources are supported for paginated reports in Power BI</a:t>
            </a:r>
          </a:p>
          <a:p>
            <a:pPr lvl="1"/>
            <a:r>
              <a:rPr lang="en-US" dirty="0"/>
              <a:t>Explains how to design paginated reports with parameters </a:t>
            </a:r>
          </a:p>
          <a:p>
            <a:pPr lvl="1"/>
            <a:r>
              <a:rPr lang="en-US" dirty="0"/>
              <a:t>Playlist: </a:t>
            </a:r>
            <a:r>
              <a:rPr lang="en-US" sz="1800" b="1" dirty="0">
                <a:hlinkClick r:id="rId2"/>
              </a:rPr>
              <a:t>https://www.youtube.com/playlist?list=PL1N57mwBHtN1icIhpjQOaRL8r9G-wytpT</a:t>
            </a:r>
            <a:r>
              <a:rPr lang="en-US" sz="1800" b="1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A90933-E96C-4792-BAB6-A0DEEF03A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119" y="3745502"/>
            <a:ext cx="7483071" cy="296962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478814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BE59-8207-4DD1-B502-476F60006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Tenant-Level Admin Settings for Enabling Export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BB2CD-1251-4BBE-8BA7-52174760BE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Before we get started with the Export API…</a:t>
            </a:r>
          </a:p>
          <a:p>
            <a:pPr lvl="1"/>
            <a:r>
              <a:rPr lang="en-US" dirty="0"/>
              <a:t>Ensure tenant-level settings are enabled to allow for export of various file formats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EB9E3F-3590-4D07-95EC-A44609537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526" y="2161448"/>
            <a:ext cx="7219517" cy="444890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189332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30D74B5-8AB0-4E0E-932F-CF112B2D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three API calls required to export a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88CE4-1A0D-488B-A048-1BB96650DD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r>
              <a:rPr lang="en-US" sz="2000" b="1" dirty="0">
                <a:solidFill>
                  <a:srgbClr val="760000"/>
                </a:solidFill>
              </a:rPr>
              <a:t>ExportToFileInGroup</a:t>
            </a:r>
          </a:p>
          <a:p>
            <a:pPr lvl="1"/>
            <a:r>
              <a:rPr lang="en-US" sz="1800" dirty="0"/>
              <a:t>Starts asynchronous export job</a:t>
            </a:r>
          </a:p>
          <a:p>
            <a:pPr lvl="1"/>
            <a:r>
              <a:rPr lang="en-US" sz="1800" dirty="0"/>
              <a:t>Returns an </a:t>
            </a:r>
            <a:r>
              <a:rPr lang="en-US" sz="1800" b="1" dirty="0"/>
              <a:t>Export</a:t>
            </a:r>
            <a:r>
              <a:rPr lang="en-US" sz="1800" dirty="0"/>
              <a:t> object with the </a:t>
            </a:r>
            <a:r>
              <a:rPr lang="en-US" sz="1800" b="1" dirty="0" err="1"/>
              <a:t>ExportID</a:t>
            </a:r>
            <a:endParaRPr lang="en-US" sz="1800" b="1" dirty="0"/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760000"/>
                </a:solidFill>
              </a:rPr>
              <a:t>GetExportToFileStatusInGroup</a:t>
            </a:r>
          </a:p>
          <a:p>
            <a:pPr lvl="1"/>
            <a:r>
              <a:rPr lang="en-US" sz="1800" dirty="0"/>
              <a:t>Call requires passing </a:t>
            </a:r>
            <a:r>
              <a:rPr lang="en-US" sz="1800" b="1" dirty="0" err="1"/>
              <a:t>ExportID</a:t>
            </a:r>
            <a:r>
              <a:rPr lang="en-US" sz="1800" b="1" dirty="0"/>
              <a:t> </a:t>
            </a:r>
            <a:r>
              <a:rPr lang="en-US" sz="1800" dirty="0"/>
              <a:t>to return updated export object</a:t>
            </a:r>
          </a:p>
          <a:p>
            <a:pPr lvl="1"/>
            <a:r>
              <a:rPr lang="en-US" sz="1800" dirty="0"/>
              <a:t>Export object tracks </a:t>
            </a:r>
            <a:r>
              <a:rPr lang="en-US" sz="1800" b="1" dirty="0"/>
              <a:t>Status</a:t>
            </a:r>
            <a:r>
              <a:rPr lang="en-US" sz="1800" dirty="0"/>
              <a:t> with values of </a:t>
            </a:r>
            <a:r>
              <a:rPr lang="en-US" sz="1800" b="1" dirty="0" err="1"/>
              <a:t>NotStarted</a:t>
            </a:r>
            <a:r>
              <a:rPr lang="en-US" sz="1800" dirty="0"/>
              <a:t>, </a:t>
            </a:r>
            <a:r>
              <a:rPr lang="en-US" sz="1800" b="1" dirty="0"/>
              <a:t>Running</a:t>
            </a:r>
            <a:r>
              <a:rPr lang="en-US" sz="1800" dirty="0"/>
              <a:t>, </a:t>
            </a:r>
            <a:r>
              <a:rPr lang="en-US" sz="1800" b="1" dirty="0"/>
              <a:t>Succeeded</a:t>
            </a:r>
            <a:r>
              <a:rPr lang="en-US" sz="1800" dirty="0"/>
              <a:t> and </a:t>
            </a:r>
            <a:r>
              <a:rPr lang="en-US" sz="1800" b="1" dirty="0"/>
              <a:t>Failed</a:t>
            </a:r>
          </a:p>
          <a:p>
            <a:pPr lvl="1"/>
            <a:r>
              <a:rPr lang="en-US" sz="1800" dirty="0"/>
              <a:t>Export object also tracks </a:t>
            </a:r>
            <a:r>
              <a:rPr lang="en-US" sz="1800" b="1" dirty="0" err="1"/>
              <a:t>PercentComplete</a:t>
            </a:r>
            <a:r>
              <a:rPr lang="en-US" sz="1800" dirty="0"/>
              <a:t>, </a:t>
            </a:r>
            <a:r>
              <a:rPr lang="en-US" sz="1800" b="1" dirty="0" err="1"/>
              <a:t>ReportName</a:t>
            </a:r>
            <a:r>
              <a:rPr lang="en-US" sz="1800" b="1" dirty="0"/>
              <a:t>, </a:t>
            </a:r>
            <a:r>
              <a:rPr lang="en-US" sz="1800" b="1" dirty="0" err="1"/>
              <a:t>ResourceLocation</a:t>
            </a:r>
            <a:r>
              <a:rPr lang="en-US" sz="1800" b="1" dirty="0"/>
              <a:t>, </a:t>
            </a:r>
            <a:r>
              <a:rPr lang="en-US" sz="1800" b="1" dirty="0" err="1"/>
              <a:t>ResourceFileExtension</a:t>
            </a:r>
            <a:r>
              <a:rPr lang="en-US" sz="1800" b="1" dirty="0"/>
              <a:t>,</a:t>
            </a:r>
            <a:endParaRPr lang="en-US" sz="18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rgbClr val="760000"/>
                </a:solidFill>
              </a:rPr>
              <a:t>GetFileOfExportToFileInGroup</a:t>
            </a:r>
            <a:endParaRPr lang="en-US" sz="2000" b="1" dirty="0">
              <a:solidFill>
                <a:srgbClr val="760000"/>
              </a:solidFill>
            </a:endParaRPr>
          </a:p>
          <a:p>
            <a:pPr lvl="1"/>
            <a:r>
              <a:rPr lang="en-US" sz="1800" dirty="0"/>
              <a:t>Returns a file stream for image file from successfully-completed export job</a:t>
            </a:r>
          </a:p>
        </p:txBody>
      </p:sp>
    </p:spTree>
    <p:extLst>
      <p:ext uri="{BB962C8B-B14F-4D97-AF65-F5344CB8AC3E}">
        <p14:creationId xmlns:p14="http://schemas.microsoft.com/office/powerpoint/2010/main" val="29888022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DACFA0-77FA-4638-A947-A9E7546E77B7}"/>
              </a:ext>
            </a:extLst>
          </p:cNvPr>
          <p:cNvSpPr/>
          <p:nvPr/>
        </p:nvSpPr>
        <p:spPr bwMode="auto">
          <a:xfrm>
            <a:off x="9400557" y="961160"/>
            <a:ext cx="2753341" cy="584286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2F5C3-FC2E-41BE-AB79-E657EBFEF8E5}"/>
              </a:ext>
            </a:extLst>
          </p:cNvPr>
          <p:cNvSpPr/>
          <p:nvPr/>
        </p:nvSpPr>
        <p:spPr bwMode="auto">
          <a:xfrm>
            <a:off x="488690" y="961160"/>
            <a:ext cx="2867386" cy="58428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Report with the API - Play by Play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CA56E0-D26F-41EA-84D7-66E0EF8AEF7B}"/>
              </a:ext>
            </a:extLst>
          </p:cNvPr>
          <p:cNvGrpSpPr/>
          <p:nvPr/>
        </p:nvGrpSpPr>
        <p:grpSpPr>
          <a:xfrm>
            <a:off x="1670431" y="2542880"/>
            <a:ext cx="8936790" cy="1165786"/>
            <a:chOff x="1745045" y="2723855"/>
            <a:chExt cx="8936790" cy="1165786"/>
          </a:xfrm>
        </p:grpSpPr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CE6B0E7B-0D41-4FEC-A767-65E35C219D6B}"/>
                </a:ext>
              </a:extLst>
            </p:cNvPr>
            <p:cNvSpPr/>
            <p:nvPr/>
          </p:nvSpPr>
          <p:spPr bwMode="auto">
            <a:xfrm flipH="1">
              <a:off x="1745045" y="3036308"/>
              <a:ext cx="8936790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GetExportToFileStatusInGroup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DFD5D63-33D1-4632-8A12-13C16C5E3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08" t="37499" r="21979" b="1779"/>
            <a:stretch/>
          </p:blipFill>
          <p:spPr>
            <a:xfrm>
              <a:off x="4555035" y="2723855"/>
              <a:ext cx="4829351" cy="11657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554BE03-66E7-4F27-A0DF-C99F088E5088}"/>
              </a:ext>
            </a:extLst>
          </p:cNvPr>
          <p:cNvGrpSpPr/>
          <p:nvPr/>
        </p:nvGrpSpPr>
        <p:grpSpPr>
          <a:xfrm>
            <a:off x="1617876" y="1543150"/>
            <a:ext cx="10180681" cy="920529"/>
            <a:chOff x="1692490" y="1724125"/>
            <a:chExt cx="10180681" cy="92052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A80C2E5-2C07-4328-8C2C-B9F55CD90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0510" y="1724125"/>
              <a:ext cx="2042661" cy="9205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79AFD0F-033B-4EFD-98E3-B2DB25D8A52C}"/>
                </a:ext>
              </a:extLst>
            </p:cNvPr>
            <p:cNvSpPr/>
            <p:nvPr/>
          </p:nvSpPr>
          <p:spPr bwMode="auto">
            <a:xfrm>
              <a:off x="1692490" y="1915843"/>
              <a:ext cx="8286168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ExportToFileInGroup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 - 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https://api.powerbi.com/v1.0/myorg/groups/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{WorkspaceId}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/reports/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{ReportId}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/ExportTo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3A1590F-F05F-4BE1-87C0-207E2615B483}"/>
              </a:ext>
            </a:extLst>
          </p:cNvPr>
          <p:cNvGrpSpPr/>
          <p:nvPr/>
        </p:nvGrpSpPr>
        <p:grpSpPr>
          <a:xfrm>
            <a:off x="1670431" y="3927789"/>
            <a:ext cx="9178856" cy="1451629"/>
            <a:chOff x="1745045" y="4295572"/>
            <a:chExt cx="9178856" cy="1451629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4F4E1BE-9534-44DE-9202-0033E784BE8F}"/>
                </a:ext>
              </a:extLst>
            </p:cNvPr>
            <p:cNvSpPr/>
            <p:nvPr/>
          </p:nvSpPr>
          <p:spPr bwMode="auto">
            <a:xfrm flipH="1">
              <a:off x="1745045" y="4779000"/>
              <a:ext cx="9178856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GetExportToFileStatusInGroup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596D3C5-7378-4662-999D-2EC7EE6D0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2428" r="22304" b="3220"/>
            <a:stretch/>
          </p:blipFill>
          <p:spPr>
            <a:xfrm>
              <a:off x="4528848" y="4295572"/>
              <a:ext cx="4829370" cy="14516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FFC304C-28F4-485E-A991-EFA817530E34}"/>
              </a:ext>
            </a:extLst>
          </p:cNvPr>
          <p:cNvSpPr/>
          <p:nvPr/>
        </p:nvSpPr>
        <p:spPr bwMode="auto">
          <a:xfrm rot="5400000">
            <a:off x="9985545" y="2657716"/>
            <a:ext cx="1660639" cy="1253123"/>
          </a:xfrm>
          <a:prstGeom prst="homePlate">
            <a:avLst/>
          </a:prstGeom>
          <a:solidFill>
            <a:schemeClr val="bg2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async export job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started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DD3966-F70D-4FBE-B431-66FBD676B64A}"/>
              </a:ext>
            </a:extLst>
          </p:cNvPr>
          <p:cNvGrpSpPr/>
          <p:nvPr/>
        </p:nvGrpSpPr>
        <p:grpSpPr>
          <a:xfrm>
            <a:off x="1491427" y="5631904"/>
            <a:ext cx="9452651" cy="813949"/>
            <a:chOff x="1424151" y="5895251"/>
            <a:chExt cx="9594541" cy="82616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A406659B-A027-4A5C-A290-DABFCC054348}"/>
                </a:ext>
              </a:extLst>
            </p:cNvPr>
            <p:cNvSpPr/>
            <p:nvPr/>
          </p:nvSpPr>
          <p:spPr bwMode="auto">
            <a:xfrm flipH="1">
              <a:off x="2628863" y="6095956"/>
              <a:ext cx="8389829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GetFileOfExportToFileInGroup</a:t>
              </a:r>
            </a:p>
          </p:txBody>
        </p:sp>
        <p:sp>
          <p:nvSpPr>
            <p:cNvPr id="30" name="Rectangle: Folded Corner 29">
              <a:extLst>
                <a:ext uri="{FF2B5EF4-FFF2-40B4-BE49-F238E27FC236}">
                  <a16:creationId xmlns:a16="http://schemas.microsoft.com/office/drawing/2014/main" id="{D92F17CC-37BF-4313-B804-ECF87D852A29}"/>
                </a:ext>
              </a:extLst>
            </p:cNvPr>
            <p:cNvSpPr/>
            <p:nvPr/>
          </p:nvSpPr>
          <p:spPr bwMode="auto">
            <a:xfrm>
              <a:off x="1424151" y="5895251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11878A-09B4-4FBB-B0A6-475EE8F6A834}"/>
              </a:ext>
            </a:extLst>
          </p:cNvPr>
          <p:cNvGrpSpPr/>
          <p:nvPr/>
        </p:nvGrpSpPr>
        <p:grpSpPr>
          <a:xfrm>
            <a:off x="10189302" y="3508953"/>
            <a:ext cx="1253123" cy="2973998"/>
            <a:chOff x="10263916" y="3689928"/>
            <a:chExt cx="1253123" cy="2973998"/>
          </a:xfrm>
        </p:grpSpPr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2B511ED2-924E-4666-B0B1-4BFDD783DC75}"/>
                </a:ext>
              </a:extLst>
            </p:cNvPr>
            <p:cNvSpPr/>
            <p:nvPr/>
          </p:nvSpPr>
          <p:spPr bwMode="auto">
            <a:xfrm>
              <a:off x="10377155" y="5837759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9F0FE134-3825-4D6E-96B7-95E3559ED31C}"/>
                </a:ext>
              </a:extLst>
            </p:cNvPr>
            <p:cNvSpPr/>
            <p:nvPr/>
          </p:nvSpPr>
          <p:spPr bwMode="auto">
            <a:xfrm rot="5400000">
              <a:off x="9856066" y="4097778"/>
              <a:ext cx="2068824" cy="1253123"/>
            </a:xfrm>
            <a:prstGeom prst="chevron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async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 job completed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7881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Starter Code for Exporting a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5FCBAC-7DBF-48D5-99F9-FC6317CE3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554" y="1012182"/>
            <a:ext cx="9141095" cy="556324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79AFD0F-033B-4EFD-98E3-B2DB25D8A52C}"/>
              </a:ext>
            </a:extLst>
          </p:cNvPr>
          <p:cNvSpPr/>
          <p:nvPr/>
        </p:nvSpPr>
        <p:spPr bwMode="auto">
          <a:xfrm>
            <a:off x="228601" y="2030644"/>
            <a:ext cx="3124200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ExportToFileInGroup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406659B-A027-4A5C-A290-DABFCC054348}"/>
              </a:ext>
            </a:extLst>
          </p:cNvPr>
          <p:cNvSpPr/>
          <p:nvPr/>
        </p:nvSpPr>
        <p:spPr bwMode="auto">
          <a:xfrm>
            <a:off x="228601" y="5179023"/>
            <a:ext cx="3124200" cy="455766"/>
          </a:xfrm>
          <a:prstGeom prst="rightArrow">
            <a:avLst>
              <a:gd name="adj1" fmla="val 67959"/>
              <a:gd name="adj2" fmla="val 8343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GetFileOfExportToFileInGroup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1C1AE88-1833-415F-A530-280B04BF1FFC}"/>
              </a:ext>
            </a:extLst>
          </p:cNvPr>
          <p:cNvSpPr/>
          <p:nvPr/>
        </p:nvSpPr>
        <p:spPr bwMode="auto">
          <a:xfrm>
            <a:off x="228601" y="1359736"/>
            <a:ext cx="3124200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Create </a:t>
            </a:r>
            <a:r>
              <a:rPr lang="en-US" sz="1200" b="1" dirty="0" err="1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ExportReportRequest</a:t>
            </a:r>
            <a:r>
              <a: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object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99BFE-33F2-4687-84E2-791A7E822018}"/>
              </a:ext>
            </a:extLst>
          </p:cNvPr>
          <p:cNvSpPr/>
          <p:nvPr/>
        </p:nvSpPr>
        <p:spPr bwMode="auto">
          <a:xfrm>
            <a:off x="3381376" y="2667000"/>
            <a:ext cx="7439024" cy="1088877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E6B0E7B-0D41-4FEC-A767-65E35C219D6B}"/>
              </a:ext>
            </a:extLst>
          </p:cNvPr>
          <p:cNvSpPr/>
          <p:nvPr/>
        </p:nvSpPr>
        <p:spPr bwMode="auto">
          <a:xfrm>
            <a:off x="371476" y="2981661"/>
            <a:ext cx="3124200" cy="455766"/>
          </a:xfrm>
          <a:prstGeom prst="rightArrow">
            <a:avLst>
              <a:gd name="adj1" fmla="val 67959"/>
              <a:gd name="adj2" fmla="val 9388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GetExportToFileStatusInGroup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557EB9-8F60-4E21-8121-88A790DB5C29}"/>
              </a:ext>
            </a:extLst>
          </p:cNvPr>
          <p:cNvSpPr/>
          <p:nvPr/>
        </p:nvSpPr>
        <p:spPr bwMode="auto">
          <a:xfrm>
            <a:off x="3381376" y="4449213"/>
            <a:ext cx="8029574" cy="1894437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1660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1" grpId="0" animBg="1"/>
      <p:bldP spid="12" grpId="0" animBg="1"/>
      <p:bldP spid="7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5A38-CF68-4EAC-9152-03EB90F7D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Application Demonstrating Export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3D41D-159C-435E-AF2D-FEC0A644B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A simple C# console application to demonstrate export API usage</a:t>
            </a:r>
          </a:p>
          <a:p>
            <a:pPr lvl="1"/>
            <a:r>
              <a:rPr lang="en-US" dirty="0"/>
              <a:t>Application demonstrates exporting reports using Power BI .NET SDK</a:t>
            </a:r>
          </a:p>
          <a:p>
            <a:pPr lvl="1"/>
            <a:r>
              <a:rPr lang="en-US" dirty="0"/>
              <a:t>Code which calls Export API is in class named </a:t>
            </a:r>
            <a:r>
              <a:rPr lang="en-US" b="1" dirty="0" err="1"/>
              <a:t>PowerBIExportManager</a:t>
            </a:r>
            <a:endParaRPr lang="en-US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9EA6AE-3954-4BFF-9C3D-C69BC5B92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4660448"/>
              </p:ext>
            </p:extLst>
          </p:nvPr>
        </p:nvGraphicFramePr>
        <p:xfrm>
          <a:off x="707792" y="2734082"/>
          <a:ext cx="3005898" cy="2595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name="Bitmap Image" r:id="rId3" imgW="3680640" imgH="3177720" progId="Paint.Picture">
                  <p:embed/>
                </p:oleObj>
              </mc:Choice>
              <mc:Fallback>
                <p:oleObj name="Bitmap Image" r:id="rId3" imgW="3680640" imgH="3177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7792" y="2734082"/>
                        <a:ext cx="3005898" cy="2595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27FE032-0458-48ED-99CD-7141A165C2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647"/>
          <a:stretch/>
        </p:blipFill>
        <p:spPr>
          <a:xfrm>
            <a:off x="4119357" y="2734082"/>
            <a:ext cx="7609326" cy="31603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8046722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Power BI Reports</a:t>
            </a:r>
          </a:p>
          <a:p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400130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7D8916-F9B4-4D20-A1B4-2AFB52E6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10A45-7FAA-43DA-AB2C-3E9A0BB52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16566"/>
          </a:xfrm>
        </p:spPr>
        <p:txBody>
          <a:bodyPr/>
          <a:lstStyle/>
          <a:p>
            <a:r>
              <a:rPr lang="en-US" b="1" dirty="0" err="1"/>
              <a:t>ExportReportRequest</a:t>
            </a:r>
            <a:r>
              <a:rPr lang="en-US" dirty="0"/>
              <a:t> contains </a:t>
            </a:r>
            <a:r>
              <a:rPr lang="en-US" b="1" dirty="0" err="1"/>
              <a:t>PowerBIReportExportConfiguration</a:t>
            </a:r>
            <a:r>
              <a:rPr lang="en-US" dirty="0"/>
              <a:t> property</a:t>
            </a:r>
          </a:p>
          <a:p>
            <a:pPr lvl="1"/>
            <a:r>
              <a:rPr lang="en-US" dirty="0"/>
              <a:t>Controls whether to include hidden pages</a:t>
            </a:r>
          </a:p>
          <a:p>
            <a:pPr lvl="1"/>
            <a:r>
              <a:rPr lang="en-US" dirty="0"/>
              <a:t>Allows caller to apply filtering during export process</a:t>
            </a:r>
          </a:p>
          <a:p>
            <a:pPr lvl="1"/>
            <a:r>
              <a:rPr lang="en-US" dirty="0"/>
              <a:t>Allows caller to apply a bookmark or bookmark state during export process</a:t>
            </a:r>
          </a:p>
          <a:p>
            <a:pPr lvl="1"/>
            <a:r>
              <a:rPr lang="en-US" dirty="0"/>
              <a:t>Allows caller control to embed entire report, a single page or a single visual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Export configuration data passed to ExportToFileInGroup API as JSON in request body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8964273-B1E8-476F-BF91-E41BD5FA894F}"/>
              </a:ext>
            </a:extLst>
          </p:cNvPr>
          <p:cNvGrpSpPr/>
          <p:nvPr/>
        </p:nvGrpSpPr>
        <p:grpSpPr>
          <a:xfrm>
            <a:off x="1303957" y="3297418"/>
            <a:ext cx="6613713" cy="1776027"/>
            <a:chOff x="1134443" y="3326915"/>
            <a:chExt cx="6928009" cy="18604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56F68F9-5092-4D5F-8578-C4F99E53F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4443" y="3326915"/>
              <a:ext cx="6928009" cy="18604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9282F7-D724-4739-A1E4-BED40C49BD85}"/>
                </a:ext>
              </a:extLst>
            </p:cNvPr>
            <p:cNvSpPr/>
            <p:nvPr/>
          </p:nvSpPr>
          <p:spPr bwMode="auto">
            <a:xfrm>
              <a:off x="1303957" y="3706761"/>
              <a:ext cx="5087011" cy="865239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2FB450C-1690-4A13-9541-875F1B90A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957" y="5697601"/>
            <a:ext cx="2456688" cy="11064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9618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EDD81-2007-4B60-8014-540AB58BF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 BI Report as PDF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B1360-6DBA-4E46-99A3-D4CC0D1E0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Power BI Reports can be exported as PDF file</a:t>
            </a:r>
          </a:p>
          <a:p>
            <a:pPr lvl="1"/>
            <a:r>
              <a:rPr lang="en-US" dirty="0"/>
              <a:t>Each report page is added a screenshot on its own page in PDF</a:t>
            </a:r>
          </a:p>
          <a:p>
            <a:pPr lvl="1"/>
            <a:r>
              <a:rPr lang="en-US" dirty="0"/>
              <a:t>You can choose to include or not to include hidden pages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5DCB4-0958-4DB1-81AE-1DBE3BA92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71" y="2714203"/>
            <a:ext cx="7302107" cy="3669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712038-AAA1-44E4-A3C7-CB34E7761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9529" y="2714203"/>
            <a:ext cx="1229932" cy="4669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147870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3F0F7-5CFF-4906-B8AD-AC50BD5C8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 BI Report as PPTX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1C7F7-9B75-40F6-8E57-C1553BBA0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Power BI Reports can be exported as PowerPoint file in PPTX format</a:t>
            </a:r>
          </a:p>
          <a:p>
            <a:pPr lvl="1"/>
            <a:r>
              <a:rPr lang="en-US" dirty="0"/>
              <a:t>Each report page is added a screenshot on its own slide</a:t>
            </a:r>
          </a:p>
          <a:p>
            <a:pPr lvl="1"/>
            <a:r>
              <a:rPr lang="en-US" dirty="0"/>
              <a:t>You can choose to include or not to include hidden pages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A3788-FB2F-4028-92F7-169BA5697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512" y="2764348"/>
            <a:ext cx="5978012" cy="380370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217238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8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37EFFF-D41E-43BC-806B-0841F3666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4162" y="4944165"/>
            <a:ext cx="9801726" cy="984885"/>
          </a:xfrm>
        </p:spPr>
        <p:txBody>
          <a:bodyPr/>
          <a:lstStyle/>
          <a:p>
            <a:pPr lvl="1"/>
            <a:r>
              <a:rPr lang="en-US" sz="2800" dirty="0">
                <a:solidFill>
                  <a:srgbClr val="000000"/>
                </a:solidFill>
              </a:rPr>
              <a:t>Ted Pattison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Principal Program Manager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Power BI Customer Advisory Team (PBICAT)</a:t>
            </a:r>
          </a:p>
        </p:txBody>
      </p:sp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74162" y="2358135"/>
            <a:ext cx="11053773" cy="153888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</a:rPr>
              <a:t>Using the Power BI Export API</a:t>
            </a:r>
            <a:br>
              <a:rPr lang="en-US" sz="4400" dirty="0">
                <a:solidFill>
                  <a:srgbClr val="000000"/>
                </a:solidFill>
              </a:rPr>
            </a:br>
            <a:r>
              <a:rPr lang="en-US" sz="4400" dirty="0">
                <a:solidFill>
                  <a:srgbClr val="000000"/>
                </a:solidFill>
              </a:rPr>
              <a:t>to Generate PDF and Image Files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B1245A-3828-4133-831E-FCED6200FEA4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E4865-188B-40B2-A687-640C7BD3B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 in PNG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4DC3C-785E-496D-BCDA-0C9A4C5DAE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Power BI report pages can be exported as PNG file</a:t>
            </a:r>
          </a:p>
          <a:p>
            <a:pPr lvl="1"/>
            <a:r>
              <a:rPr lang="en-US" dirty="0"/>
              <a:t>Each report page is generated as single PNG file</a:t>
            </a:r>
          </a:p>
          <a:p>
            <a:pPr lvl="1"/>
            <a:r>
              <a:rPr lang="en-US" dirty="0"/>
              <a:t>Export job with multiple pages returned as ZIP archive with PNGs inside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C4256-06DB-475D-A2C7-9B4069F12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409" y="4128307"/>
            <a:ext cx="4437617" cy="25282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D8B5469E-264B-4F71-89DF-ECFFF37A5655}"/>
              </a:ext>
            </a:extLst>
          </p:cNvPr>
          <p:cNvSpPr/>
          <p:nvPr/>
        </p:nvSpPr>
        <p:spPr bwMode="auto">
          <a:xfrm>
            <a:off x="1097081" y="2772845"/>
            <a:ext cx="5216456" cy="2248996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Customer Sales.zip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9CF1B4-7F8B-4566-AB1A-4B5E23BD9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907" y="3189808"/>
            <a:ext cx="4908804" cy="17236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0F1A48F-F983-44A6-B8C5-AB5383E2626E}"/>
              </a:ext>
            </a:extLst>
          </p:cNvPr>
          <p:cNvCxnSpPr>
            <a:cxnSpLocks/>
          </p:cNvCxnSpPr>
          <p:nvPr/>
        </p:nvCxnSpPr>
        <p:spPr>
          <a:xfrm>
            <a:off x="3787283" y="4664850"/>
            <a:ext cx="2680080" cy="727588"/>
          </a:xfrm>
          <a:prstGeom prst="straightConnector1">
            <a:avLst/>
          </a:prstGeom>
          <a:ln w="7620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27386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3EC8A-EEA9-4DC9-9494-29E88F6E0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Exporting Power BI Report with Applied Filters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31711-7310-47EB-A645-D74B8A703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869743"/>
          </a:xfrm>
        </p:spPr>
        <p:txBody>
          <a:bodyPr/>
          <a:lstStyle/>
          <a:p>
            <a:r>
              <a:rPr lang="en-US" dirty="0"/>
              <a:t>Power BI reports can be exported with filtering</a:t>
            </a:r>
          </a:p>
          <a:p>
            <a:pPr lvl="1"/>
            <a:r>
              <a:rPr lang="en-US" dirty="0"/>
              <a:t>Filter values must be passed a single string</a:t>
            </a:r>
          </a:p>
          <a:p>
            <a:pPr lvl="1"/>
            <a:r>
              <a:rPr lang="en-US" dirty="0"/>
              <a:t>Filter string can contain multiple conditions combine with </a:t>
            </a:r>
            <a:r>
              <a:rPr lang="en-US" b="1" dirty="0">
                <a:solidFill>
                  <a:srgbClr val="760000"/>
                </a:solidFill>
              </a:rPr>
              <a:t>and</a:t>
            </a:r>
            <a:r>
              <a:rPr lang="en-US" dirty="0"/>
              <a:t> or </a:t>
            </a:r>
            <a:r>
              <a:rPr lang="en-US" b="1" dirty="0">
                <a:solidFill>
                  <a:srgbClr val="760000"/>
                </a:solidFill>
              </a:rPr>
              <a:t>or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6D3320-70C8-41AE-A246-727E3240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139" y="2741586"/>
            <a:ext cx="9173287" cy="198029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C22904-8905-4CA5-AC81-FBEAA2FA1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139" y="4960740"/>
            <a:ext cx="7112612" cy="14498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933818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15D93-84D5-48E1-B58B-A7415D5F7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 using Bookmark 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5921-951A-4FD6-81C0-41DBAF2E5D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47152"/>
          </a:xfrm>
        </p:spPr>
        <p:txBody>
          <a:bodyPr/>
          <a:lstStyle/>
          <a:p>
            <a:r>
              <a:rPr lang="en-US" dirty="0"/>
              <a:t>Bookmarks defined in report can be applied in export job</a:t>
            </a:r>
          </a:p>
          <a:p>
            <a:pPr lvl="1"/>
            <a:r>
              <a:rPr lang="en-US" dirty="0"/>
              <a:t>Bookmark name is not the friendly display name but internal name known as bookmarkGuid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Bookmark name can be found in </a:t>
            </a:r>
            <a:r>
              <a:rPr lang="en-US" b="1" dirty="0">
                <a:solidFill>
                  <a:srgbClr val="760000"/>
                </a:solidFill>
              </a:rPr>
              <a:t>bookmarkGuid</a:t>
            </a:r>
            <a:r>
              <a:rPr lang="en-US" dirty="0"/>
              <a:t> query string parameter</a:t>
            </a:r>
          </a:p>
          <a:p>
            <a:pPr lvl="1"/>
            <a:r>
              <a:rPr lang="en-US" dirty="0"/>
              <a:t>Example - </a:t>
            </a:r>
            <a:r>
              <a:rPr lang="en-US" sz="1600" b="1" dirty="0"/>
              <a:t>/?bookmarkGuid</a:t>
            </a:r>
            <a:r>
              <a:rPr lang="en-US" sz="1600" dirty="0"/>
              <a:t>=</a:t>
            </a:r>
            <a:r>
              <a:rPr lang="en-US" sz="1600" dirty="0">
                <a:solidFill>
                  <a:srgbClr val="760000"/>
                </a:solidFill>
              </a:rPr>
              <a:t>Bookmarkda06dbe08e357b8c1621</a:t>
            </a:r>
            <a:endParaRPr lang="en-US" dirty="0">
              <a:solidFill>
                <a:srgbClr val="76000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B32B9-F05A-443E-B36B-45149AFE7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030"/>
          <a:stretch/>
        </p:blipFill>
        <p:spPr>
          <a:xfrm>
            <a:off x="1259708" y="4510801"/>
            <a:ext cx="7510667" cy="22558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738D43-BE0D-4E53-A3D7-32F2CDB3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372" y="2142991"/>
            <a:ext cx="5829352" cy="1294852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B1B7067-43BB-412D-A0EC-68E1A58FB997}"/>
              </a:ext>
            </a:extLst>
          </p:cNvPr>
          <p:cNvSpPr/>
          <p:nvPr/>
        </p:nvSpPr>
        <p:spPr bwMode="auto">
          <a:xfrm flipH="1">
            <a:off x="7794366" y="4508455"/>
            <a:ext cx="3343073" cy="540688"/>
          </a:xfrm>
          <a:prstGeom prst="rightArrow">
            <a:avLst>
              <a:gd name="adj1" fmla="val 62949"/>
              <a:gd name="adj2" fmla="val 90143"/>
            </a:avLst>
          </a:prstGeom>
          <a:solidFill>
            <a:srgbClr val="FFFF00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Copy </a:t>
            </a:r>
            <a:r>
              <a: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bookmarkGuid</a:t>
            </a: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 from end of URL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7FE397-D325-41BE-A2C4-F70AF53A1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012" y="2142991"/>
            <a:ext cx="3185160" cy="10530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07080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B35E-26EC-4900-8193-C8D4292F0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Individual Pages and Visuals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4B909-F4B7-4F0E-9984-65B30BAFAC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31873"/>
          </a:xfrm>
        </p:spPr>
        <p:txBody>
          <a:bodyPr/>
          <a:lstStyle/>
          <a:p>
            <a:r>
              <a:rPr lang="en-US" dirty="0"/>
              <a:t>You can export a single report page</a:t>
            </a:r>
          </a:p>
          <a:p>
            <a:pPr lvl="1"/>
            <a:r>
              <a:rPr lang="en-US" dirty="0"/>
              <a:t>You must know the page name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You can export a single visual from a report page</a:t>
            </a:r>
          </a:p>
          <a:p>
            <a:pPr lvl="1"/>
            <a:r>
              <a:rPr lang="en-US" dirty="0"/>
              <a:t>You must know the page name and the visual name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66935-8384-452B-958A-B6052BBE0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71" y="2128776"/>
            <a:ext cx="6165031" cy="16924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792C8-6CF1-49D1-A254-91B6EDD1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4889491"/>
            <a:ext cx="6123052" cy="18271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A37713-96FC-453F-BAFC-608BF2F1E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237" y="4859619"/>
            <a:ext cx="3895344" cy="13578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9F969E-EE62-4CF9-974E-2C618F149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8287" y="2176667"/>
            <a:ext cx="3870960" cy="12131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028193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7477B-D89C-4F30-B747-BAAA0197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of Exporting Power BI Reports (Gen2)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8259E-35C4-4594-A191-DD965E08C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01287"/>
          </a:xfrm>
        </p:spPr>
        <p:txBody>
          <a:bodyPr/>
          <a:lstStyle/>
          <a:p>
            <a:r>
              <a:rPr lang="en-US" dirty="0"/>
              <a:t>Number of exports is limited to 50 report pages per minute per capacity</a:t>
            </a:r>
          </a:p>
          <a:p>
            <a:pPr lvl="1"/>
            <a:r>
              <a:rPr lang="en-US" dirty="0"/>
              <a:t>Example – exporting 10 reports with 5 pages each = 50 report pages</a:t>
            </a:r>
          </a:p>
          <a:p>
            <a:pPr lvl="1"/>
            <a:r>
              <a:rPr lang="en-US" dirty="0"/>
              <a:t>Unlike Gen1, there’s no maximum concurrent report pages limitation in Gen2</a:t>
            </a:r>
          </a:p>
          <a:p>
            <a:pPr lvl="1"/>
            <a:endParaRPr lang="en-US" dirty="0"/>
          </a:p>
          <a:p>
            <a:r>
              <a:rPr lang="en-US" dirty="0"/>
              <a:t>Power BI visuals listed below are not supported</a:t>
            </a:r>
          </a:p>
          <a:p>
            <a:pPr lvl="1"/>
            <a:r>
              <a:rPr lang="en-US" dirty="0"/>
              <a:t>R visuals</a:t>
            </a:r>
          </a:p>
          <a:p>
            <a:pPr lvl="1"/>
            <a:r>
              <a:rPr lang="en-US" dirty="0"/>
              <a:t>PowerApps</a:t>
            </a:r>
          </a:p>
          <a:p>
            <a:pPr lvl="1"/>
            <a:r>
              <a:rPr lang="en-US" dirty="0"/>
              <a:t>Python visuals</a:t>
            </a:r>
          </a:p>
          <a:p>
            <a:pPr lvl="1"/>
            <a:r>
              <a:rPr lang="en-US" dirty="0"/>
              <a:t>Power Automate</a:t>
            </a:r>
          </a:p>
          <a:p>
            <a:pPr lvl="1"/>
            <a:r>
              <a:rPr lang="en-US" dirty="0"/>
              <a:t>Paginated report visual</a:t>
            </a:r>
          </a:p>
          <a:p>
            <a:pPr lvl="1"/>
            <a:r>
              <a:rPr lang="en-US" dirty="0"/>
              <a:t>Visio</a:t>
            </a:r>
          </a:p>
          <a:p>
            <a:pPr lvl="1"/>
            <a:r>
              <a:rPr lang="en-US" dirty="0"/>
              <a:t>Uncertified custom visuals (this restriction will be eliminated in 2022)</a:t>
            </a:r>
          </a:p>
        </p:txBody>
      </p:sp>
    </p:spTree>
    <p:extLst>
      <p:ext uri="{BB962C8B-B14F-4D97-AF65-F5344CB8AC3E}">
        <p14:creationId xmlns:p14="http://schemas.microsoft.com/office/powerpoint/2010/main" val="397929987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402256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7D8916-F9B4-4D20-A1B4-2AFB52E6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10A45-7FAA-43DA-AB2C-3E9A0BB52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b="1" dirty="0" err="1"/>
              <a:t>ExportReportRequest</a:t>
            </a:r>
            <a:r>
              <a:rPr lang="en-US" dirty="0"/>
              <a:t> contains </a:t>
            </a:r>
            <a:r>
              <a:rPr lang="en-US" b="1" dirty="0" err="1"/>
              <a:t>PaginatedReportExportConfiguration</a:t>
            </a:r>
            <a:r>
              <a:rPr lang="en-US" dirty="0"/>
              <a:t> property</a:t>
            </a:r>
          </a:p>
          <a:p>
            <a:pPr lvl="1"/>
            <a:r>
              <a:rPr lang="en-US" dirty="0"/>
              <a:t>Allows caller to include format settings</a:t>
            </a:r>
          </a:p>
          <a:p>
            <a:pPr lvl="1"/>
            <a:r>
              <a:rPr lang="en-US" dirty="0"/>
              <a:t>Allows caller to pass parameters defined in paginated report</a:t>
            </a:r>
          </a:p>
          <a:p>
            <a:pPr lvl="1"/>
            <a:r>
              <a:rPr lang="en-US" dirty="0"/>
              <a:t>Allows caller to pass user identity for row-level security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CE0D077-A48F-4FEC-90A7-D5C3AB66809C}"/>
              </a:ext>
            </a:extLst>
          </p:cNvPr>
          <p:cNvGrpSpPr/>
          <p:nvPr/>
        </p:nvGrpSpPr>
        <p:grpSpPr>
          <a:xfrm>
            <a:off x="1244088" y="2936939"/>
            <a:ext cx="6777519" cy="2219703"/>
            <a:chOff x="1076939" y="3271236"/>
            <a:chExt cx="6777519" cy="22197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C3B54D7-1C4F-48E4-AB4F-D6E3953B2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939" y="3271236"/>
              <a:ext cx="6777519" cy="22197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9282F7-D724-4739-A1E4-BED40C49BD85}"/>
                </a:ext>
              </a:extLst>
            </p:cNvPr>
            <p:cNvSpPr/>
            <p:nvPr/>
          </p:nvSpPr>
          <p:spPr bwMode="auto">
            <a:xfrm>
              <a:off x="1313790" y="3736258"/>
              <a:ext cx="6384868" cy="1366684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67E84CE-8A78-4067-BE42-D471CE21F8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" r="1"/>
          <a:stretch/>
        </p:blipFill>
        <p:spPr>
          <a:xfrm>
            <a:off x="1266345" y="5487548"/>
            <a:ext cx="2456926" cy="13164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820163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78302-4787-49CC-A8AB-E2CB69E0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as PDF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D88FD-71D5-4F7A-B9B3-B86482C9B4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Paginated reports can be exported as PDF file</a:t>
            </a:r>
          </a:p>
          <a:p>
            <a:pPr lvl="1"/>
            <a:r>
              <a:rPr lang="en-US" dirty="0"/>
              <a:t>Best way to create multipage report with totals, header, footers, etc.</a:t>
            </a:r>
          </a:p>
          <a:p>
            <a:pPr lvl="1"/>
            <a:r>
              <a:rPr lang="en-US" dirty="0"/>
              <a:t>Export API supports exporting paginated report to </a:t>
            </a:r>
            <a:r>
              <a:rPr lang="en-US" b="1" dirty="0"/>
              <a:t>accessible PDF format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58AD6-4683-409F-80B0-9856BB9F5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602" y="2797027"/>
            <a:ext cx="4354281" cy="3928046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A949A8-A6D4-4D23-B29C-1FA10F5B5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974" y="3918352"/>
            <a:ext cx="1938270" cy="5252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FD4304-75BF-41A7-8138-78505FE2E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974" y="3263798"/>
            <a:ext cx="1229932" cy="4669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469332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ACA6A-A9E7-4234-BA07-24A7C2716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with Parameters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6ECB9-8A5D-4423-99FE-3C90247643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Paginated reports can be designed with parameters</a:t>
            </a:r>
          </a:p>
          <a:p>
            <a:pPr lvl="1"/>
            <a:r>
              <a:rPr lang="en-US" dirty="0"/>
              <a:t>Parameters commonly used for filtering</a:t>
            </a:r>
          </a:p>
          <a:p>
            <a:pPr lvl="1"/>
            <a:r>
              <a:rPr lang="en-US" dirty="0"/>
              <a:t>Parameters can be used for other creative purposes</a:t>
            </a:r>
          </a:p>
          <a:p>
            <a:pPr lvl="1"/>
            <a:r>
              <a:rPr lang="en-US" dirty="0"/>
              <a:t>Parameters can be passed when exporting paginated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52E936-C770-4567-89FC-9619A8495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428" y="3215363"/>
            <a:ext cx="7440168" cy="18074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438212-3649-4DA7-A366-F17271353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011" y="3215363"/>
            <a:ext cx="2070036" cy="18074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924568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9844-2743-4F44-B9C9-490EAD79A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to XLSX and CSV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C1129-FC18-40B2-BC1C-596F9880AF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Paginated reports can be exported in XSLX and CSV formats</a:t>
            </a:r>
          </a:p>
          <a:p>
            <a:pPr lvl="1"/>
            <a:r>
              <a:rPr lang="en-US" dirty="0"/>
              <a:t>Allows users to load and analyze data using Microsoft Excel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3CFA01-573D-432F-9D36-FBDD360C27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44"/>
          <a:stretch/>
        </p:blipFill>
        <p:spPr>
          <a:xfrm>
            <a:off x="918775" y="3047211"/>
            <a:ext cx="4439645" cy="34214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B3B1F0-6AAE-4348-AFAA-1C447A1CB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663"/>
          <a:stretch/>
        </p:blipFill>
        <p:spPr>
          <a:xfrm>
            <a:off x="5923012" y="3047211"/>
            <a:ext cx="4885405" cy="3421411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6B3995-82A7-497F-AB77-0CB7983F1C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7" t="6866" b="16927"/>
          <a:stretch/>
        </p:blipFill>
        <p:spPr>
          <a:xfrm>
            <a:off x="5923012" y="2516281"/>
            <a:ext cx="1334070" cy="3854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FAD68-8B66-4DB5-841B-4DF1876534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264" b="10667"/>
          <a:stretch/>
        </p:blipFill>
        <p:spPr>
          <a:xfrm>
            <a:off x="918775" y="2572870"/>
            <a:ext cx="1313645" cy="3406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45891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F895-0FB1-4BE2-995F-1CAC4B7D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Power BI Dev Camp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27F8620-5147-4FFF-A1D6-B0C7C2A204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 BI Dev Camp Portal - </a:t>
            </a:r>
            <a:r>
              <a:rPr lang="en-US" dirty="0">
                <a:hlinkClick r:id="rId2"/>
              </a:rPr>
              <a:t>https://powerbidevcamp.net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9943A8-554D-4857-B69C-4096EDE2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753803"/>
            <a:ext cx="9266908" cy="4935583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248330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10D08-5D66-4F99-AA9E-CEA82BA7B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Reports Using Image File Formats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DF27A-F17E-44C7-B729-60BD8EF6A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Paginated reports support format setting of </a:t>
            </a:r>
            <a:r>
              <a:rPr lang="en-US" b="1" dirty="0"/>
              <a:t>Image</a:t>
            </a:r>
          </a:p>
          <a:p>
            <a:pPr lvl="1"/>
            <a:r>
              <a:rPr lang="en-US" dirty="0"/>
              <a:t>Required for exporting image files in formats of </a:t>
            </a:r>
            <a:r>
              <a:rPr lang="en-US" b="1" dirty="0"/>
              <a:t>TIF</a:t>
            </a:r>
            <a:r>
              <a:rPr lang="en-US" dirty="0"/>
              <a:t>, </a:t>
            </a:r>
            <a:r>
              <a:rPr lang="en-US" b="1" dirty="0"/>
              <a:t>EMF</a:t>
            </a:r>
            <a:r>
              <a:rPr lang="en-US" dirty="0"/>
              <a:t>, </a:t>
            </a:r>
            <a:r>
              <a:rPr lang="en-US" b="1" dirty="0"/>
              <a:t>BMP</a:t>
            </a:r>
            <a:r>
              <a:rPr lang="en-US" dirty="0"/>
              <a:t>, </a:t>
            </a:r>
            <a:r>
              <a:rPr lang="en-US" b="1" dirty="0"/>
              <a:t>JPG</a:t>
            </a:r>
            <a:r>
              <a:rPr lang="en-US" dirty="0"/>
              <a:t>, </a:t>
            </a:r>
            <a:r>
              <a:rPr lang="en-US" b="1" dirty="0"/>
              <a:t>GIF </a:t>
            </a:r>
            <a:r>
              <a:rPr lang="en-US" dirty="0"/>
              <a:t>and </a:t>
            </a:r>
            <a:r>
              <a:rPr lang="en-US" b="1" dirty="0"/>
              <a:t>PNG</a:t>
            </a:r>
          </a:p>
          <a:p>
            <a:pPr lvl="1"/>
            <a:r>
              <a:rPr lang="en-US" b="1" dirty="0"/>
              <a:t>FormatSetting</a:t>
            </a:r>
            <a:r>
              <a:rPr lang="en-US" dirty="0"/>
              <a:t> named </a:t>
            </a:r>
            <a:r>
              <a:rPr lang="en-US" b="1" dirty="0"/>
              <a:t>OutputFormat</a:t>
            </a:r>
            <a:r>
              <a:rPr lang="en-US" dirty="0"/>
              <a:t> used to specify file format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D8E3B-AF83-43A4-A076-10E17179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10" y="2575969"/>
            <a:ext cx="6716961" cy="14915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58FD10-C913-40A0-A166-D891D8B5B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996" y="2688305"/>
            <a:ext cx="2904031" cy="38800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BA4D49-16FA-499F-93EF-EE4CFF41DE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17"/>
          <a:stretch/>
        </p:blipFill>
        <p:spPr>
          <a:xfrm>
            <a:off x="1187410" y="4382506"/>
            <a:ext cx="2461587" cy="10181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942751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44DA-F279-4FC3-AD23-93FA38430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Paginated Reports 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BEB9-83B4-49DB-82C3-2D61FCBCA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77820"/>
          </a:xfrm>
        </p:spPr>
        <p:txBody>
          <a:bodyPr/>
          <a:lstStyle/>
          <a:p>
            <a:r>
              <a:rPr lang="en-US" dirty="0"/>
              <a:t>Number of paginated report exports is limited to 50 reports per minute per capacity.</a:t>
            </a:r>
          </a:p>
          <a:p>
            <a:r>
              <a:rPr lang="en-US" dirty="0"/>
              <a:t>Export of single report limited to 60 minutes due to life of the access token</a:t>
            </a:r>
          </a:p>
          <a:p>
            <a:r>
              <a:rPr lang="en-US" dirty="0"/>
              <a:t>Exporting paginated report bound to PBI dataset not supported for service principals</a:t>
            </a:r>
          </a:p>
          <a:p>
            <a:r>
              <a:rPr lang="en-US" dirty="0"/>
              <a:t>Exporting paginated report with effective identity requires existing user in AAD tenant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2718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3343761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380A8-EA37-4994-868F-57899317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Sample - ExportWithAppOwnsData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6A3F7-CC52-4B97-95BE-CE39753D10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Sample application demonstrates exporting reports with App-Owns-Data</a:t>
            </a:r>
          </a:p>
          <a:p>
            <a:pPr lvl="1"/>
            <a:r>
              <a:rPr lang="en-US" dirty="0"/>
              <a:t>All Power BI REST API calls executed as service principal</a:t>
            </a:r>
          </a:p>
          <a:p>
            <a:pPr lvl="1"/>
            <a:r>
              <a:rPr lang="en-US" dirty="0"/>
              <a:t>Solution architecture requires client call from browser to custom Web API</a:t>
            </a:r>
          </a:p>
          <a:p>
            <a:pPr lvl="1"/>
            <a:r>
              <a:rPr lang="en-US" dirty="0"/>
              <a:t>Custom Web API calls Power BI Export API and </a:t>
            </a:r>
            <a:r>
              <a:rPr lang="en-US"/>
              <a:t>returns file </a:t>
            </a:r>
            <a:r>
              <a:rPr lang="en-US" dirty="0"/>
              <a:t>back to browser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2914B3-4BFF-4596-A94C-D2EDD3978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581"/>
          <a:stretch/>
        </p:blipFill>
        <p:spPr>
          <a:xfrm>
            <a:off x="4200737" y="3302829"/>
            <a:ext cx="7915061" cy="3045975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031974-F0AA-441F-A79C-B97DC338C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031" y="3302830"/>
            <a:ext cx="2584606" cy="3045974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217214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27B7-5068-4F6F-9EE9-85FD4B59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 Bookmark State and Active Page 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FE14-1096-4288-AC7B-65A542621F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Custom bookmarks can be capture using Power BI JavaScript API</a:t>
            </a:r>
          </a:p>
          <a:p>
            <a:pPr lvl="1"/>
            <a:r>
              <a:rPr lang="en-US" dirty="0"/>
              <a:t>Bookmark can be captured dynamically using </a:t>
            </a:r>
            <a:r>
              <a:rPr lang="en-US" b="1" dirty="0" err="1"/>
              <a:t>bookmarkManager.capture</a:t>
            </a:r>
            <a:r>
              <a:rPr lang="en-US" b="1" dirty="0"/>
              <a:t>()</a:t>
            </a:r>
          </a:p>
          <a:p>
            <a:pPr lvl="1"/>
            <a:r>
              <a:rPr lang="en-US" dirty="0"/>
              <a:t>Captured bookmark hold current filter settings applied by user</a:t>
            </a:r>
          </a:p>
          <a:p>
            <a:pPr lvl="1"/>
            <a:r>
              <a:rPr lang="en-US" dirty="0"/>
              <a:t>Custom bookmark state can be used to retain filter setting during export job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33227-9449-4771-AD4B-2D6B88A05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81" y="3231791"/>
            <a:ext cx="7760745" cy="32819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063130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C21D-0CF5-4770-BB92-26847C1E4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App-Owns-Data Export Sample Architecture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71A1A17F-FAE7-4007-949E-610ABCDC797C}"/>
              </a:ext>
            </a:extLst>
          </p:cNvPr>
          <p:cNvSpPr/>
          <p:nvPr/>
        </p:nvSpPr>
        <p:spPr bwMode="auto">
          <a:xfrm>
            <a:off x="746235" y="1156136"/>
            <a:ext cx="3175422" cy="5136509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JavaScript Code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running in Browser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1062A0E5-1FC6-4CA7-8921-7568E6E7C2E3}"/>
              </a:ext>
            </a:extLst>
          </p:cNvPr>
          <p:cNvSpPr/>
          <p:nvPr/>
        </p:nvSpPr>
        <p:spPr bwMode="auto">
          <a:xfrm>
            <a:off x="4548384" y="1190776"/>
            <a:ext cx="3279620" cy="497405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C# code running in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Web API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DC9A833-5111-4078-9FB4-B0D9D51A31E1}"/>
              </a:ext>
            </a:extLst>
          </p:cNvPr>
          <p:cNvSpPr/>
          <p:nvPr/>
        </p:nvSpPr>
        <p:spPr bwMode="auto">
          <a:xfrm>
            <a:off x="8409952" y="1190776"/>
            <a:ext cx="3175422" cy="4974050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1BEC8CF-B5AD-4CDF-80B4-A8B0BE65934C}"/>
              </a:ext>
            </a:extLst>
          </p:cNvPr>
          <p:cNvSpPr/>
          <p:nvPr/>
        </p:nvSpPr>
        <p:spPr bwMode="auto">
          <a:xfrm flipH="1">
            <a:off x="6821702" y="3959401"/>
            <a:ext cx="327962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760000"/>
                </a:solidFill>
              </a:rPr>
              <a:t>GetExportToFileStatusInGroup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9BB2EE-7A52-4E70-B2AA-4741703189E6}"/>
              </a:ext>
            </a:extLst>
          </p:cNvPr>
          <p:cNvGrpSpPr/>
          <p:nvPr/>
        </p:nvGrpSpPr>
        <p:grpSpPr>
          <a:xfrm>
            <a:off x="5779211" y="5148494"/>
            <a:ext cx="4218452" cy="826167"/>
            <a:chOff x="5779211" y="5148494"/>
            <a:chExt cx="4218452" cy="826167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2066D20-FE10-4943-BCF6-FA70DABF5BDB}"/>
                </a:ext>
              </a:extLst>
            </p:cNvPr>
            <p:cNvSpPr/>
            <p:nvPr/>
          </p:nvSpPr>
          <p:spPr bwMode="auto">
            <a:xfrm flipH="1">
              <a:off x="6848703" y="5393645"/>
              <a:ext cx="3148960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GetFileOfExportToFileInGroup</a:t>
              </a:r>
            </a:p>
          </p:txBody>
        </p:sp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CBF9EE30-B286-4F63-A724-E10CF73E1C67}"/>
                </a:ext>
              </a:extLst>
            </p:cNvPr>
            <p:cNvSpPr/>
            <p:nvPr/>
          </p:nvSpPr>
          <p:spPr bwMode="auto">
            <a:xfrm>
              <a:off x="5779211" y="5148494"/>
              <a:ext cx="975088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EB86E6-265C-4D1D-B844-2FB55D1E67D6}"/>
              </a:ext>
            </a:extLst>
          </p:cNvPr>
          <p:cNvGrpSpPr/>
          <p:nvPr/>
        </p:nvGrpSpPr>
        <p:grpSpPr>
          <a:xfrm>
            <a:off x="1772060" y="5142270"/>
            <a:ext cx="3614011" cy="826167"/>
            <a:chOff x="1772060" y="5142270"/>
            <a:chExt cx="3614011" cy="826167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A5B81EC-C8CC-4270-9A78-009D440DB8B5}"/>
                </a:ext>
              </a:extLst>
            </p:cNvPr>
            <p:cNvSpPr/>
            <p:nvPr/>
          </p:nvSpPr>
          <p:spPr bwMode="auto">
            <a:xfrm flipH="1">
              <a:off x="2865891" y="5327470"/>
              <a:ext cx="2520180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ExportFile API Response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" name="Rectangle: Folded Corner 25">
              <a:extLst>
                <a:ext uri="{FF2B5EF4-FFF2-40B4-BE49-F238E27FC236}">
                  <a16:creationId xmlns:a16="http://schemas.microsoft.com/office/drawing/2014/main" id="{31C4C694-C0FB-4EC4-AA5F-373DE313C54A}"/>
                </a:ext>
              </a:extLst>
            </p:cNvPr>
            <p:cNvSpPr/>
            <p:nvPr/>
          </p:nvSpPr>
          <p:spPr bwMode="auto">
            <a:xfrm>
              <a:off x="1772060" y="5142270"/>
              <a:ext cx="975088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96BFD0-241C-43F7-9A41-F818C451D84F}"/>
              </a:ext>
            </a:extLst>
          </p:cNvPr>
          <p:cNvGrpSpPr/>
          <p:nvPr/>
        </p:nvGrpSpPr>
        <p:grpSpPr>
          <a:xfrm>
            <a:off x="6382396" y="2660841"/>
            <a:ext cx="4960726" cy="862519"/>
            <a:chOff x="6382396" y="2660841"/>
            <a:chExt cx="4960726" cy="862519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C24BD248-0730-4D39-B0CF-0A9D5577E2FC}"/>
                </a:ext>
              </a:extLst>
            </p:cNvPr>
            <p:cNvSpPr/>
            <p:nvPr/>
          </p:nvSpPr>
          <p:spPr bwMode="auto">
            <a:xfrm>
              <a:off x="6382396" y="2914200"/>
              <a:ext cx="2520180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ExportToFileInGroup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C338992-A7B1-4005-A359-438CB6D88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02576" y="2660841"/>
              <a:ext cx="2440546" cy="86251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277221F-80C7-4174-BDF7-8A572A2AA510}"/>
              </a:ext>
            </a:extLst>
          </p:cNvPr>
          <p:cNvGrpSpPr/>
          <p:nvPr/>
        </p:nvGrpSpPr>
        <p:grpSpPr>
          <a:xfrm>
            <a:off x="1916421" y="2138814"/>
            <a:ext cx="5467605" cy="621753"/>
            <a:chOff x="1916421" y="2138814"/>
            <a:chExt cx="5467605" cy="621753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70B53B1D-BCD3-47AA-8D11-183748BD253E}"/>
                </a:ext>
              </a:extLst>
            </p:cNvPr>
            <p:cNvSpPr/>
            <p:nvPr/>
          </p:nvSpPr>
          <p:spPr bwMode="auto">
            <a:xfrm>
              <a:off x="1916421" y="2225151"/>
              <a:ext cx="3175422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ExportFile – Custom Web API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261FD51-4AE7-4CC6-BF81-AECEE3FE86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0346" b="11247"/>
            <a:stretch/>
          </p:blipFill>
          <p:spPr>
            <a:xfrm>
              <a:off x="5091843" y="2138814"/>
              <a:ext cx="2292183" cy="62175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4" name="Arrow: Down 3">
            <a:extLst>
              <a:ext uri="{FF2B5EF4-FFF2-40B4-BE49-F238E27FC236}">
                <a16:creationId xmlns:a16="http://schemas.microsoft.com/office/drawing/2014/main" id="{8706E113-A932-4C10-B99D-4A89F9F556F9}"/>
              </a:ext>
            </a:extLst>
          </p:cNvPr>
          <p:cNvSpPr/>
          <p:nvPr/>
        </p:nvSpPr>
        <p:spPr bwMode="auto">
          <a:xfrm>
            <a:off x="5455468" y="2774717"/>
            <a:ext cx="1567544" cy="2268422"/>
          </a:xfrm>
          <a:prstGeom prst="downArrow">
            <a:avLst>
              <a:gd name="adj1" fmla="val 73669"/>
              <a:gd name="adj2" fmla="val 28469"/>
            </a:avLst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synchronous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blocking call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F277D5E-3B30-4066-BEDF-9E1EF254CE24}"/>
              </a:ext>
            </a:extLst>
          </p:cNvPr>
          <p:cNvSpPr/>
          <p:nvPr/>
        </p:nvSpPr>
        <p:spPr bwMode="auto">
          <a:xfrm>
            <a:off x="9311147" y="3523360"/>
            <a:ext cx="1666939" cy="1618911"/>
          </a:xfrm>
          <a:prstGeom prst="downArrow">
            <a:avLst>
              <a:gd name="adj1" fmla="val 73669"/>
              <a:gd name="adj2" fmla="val 29096"/>
            </a:avLst>
          </a:prstGeom>
          <a:solidFill>
            <a:schemeClr val="bg2">
              <a:lumMod val="85000"/>
            </a:schemeClr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asynchronous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non blocking call</a:t>
            </a:r>
          </a:p>
        </p:txBody>
      </p:sp>
      <p:sp>
        <p:nvSpPr>
          <p:cNvPr id="22" name="Rectangle: Folded Corner 21">
            <a:extLst>
              <a:ext uri="{FF2B5EF4-FFF2-40B4-BE49-F238E27FC236}">
                <a16:creationId xmlns:a16="http://schemas.microsoft.com/office/drawing/2014/main" id="{013306E4-837D-4708-8332-8F901ECA3D5F}"/>
              </a:ext>
            </a:extLst>
          </p:cNvPr>
          <p:cNvSpPr/>
          <p:nvPr/>
        </p:nvSpPr>
        <p:spPr bwMode="auto">
          <a:xfrm>
            <a:off x="9689327" y="5214051"/>
            <a:ext cx="975088" cy="826167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Exported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406234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6" grpId="0" animBg="1"/>
      <p:bldP spid="2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C479-8757-4B49-91EA-BBB2D7F5C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Single Page using Bookmark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D2D31-F033-48A0-922F-DF9090D9F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Custom bookmarks make it possible to retain current slicer settings</a:t>
            </a:r>
          </a:p>
          <a:p>
            <a:pPr lvl="1"/>
            <a:r>
              <a:rPr lang="en-US" dirty="0"/>
              <a:t>Allows for submitting exporting job with same filtering in current report or page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A4EE7CA-5B7F-44FE-8642-243D3B1BF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203" y="2445410"/>
            <a:ext cx="7387922" cy="2461096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6306F88-DD2E-4BAD-A4B4-4EBA88094D90}"/>
              </a:ext>
            </a:extLst>
          </p:cNvPr>
          <p:cNvGrpSpPr/>
          <p:nvPr/>
        </p:nvGrpSpPr>
        <p:grpSpPr>
          <a:xfrm>
            <a:off x="579795" y="5183446"/>
            <a:ext cx="11228747" cy="1472993"/>
            <a:chOff x="579795" y="5183446"/>
            <a:chExt cx="11228747" cy="147299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70DEE8E-6E39-41CF-98B9-6880583DD6CF}"/>
                </a:ext>
              </a:extLst>
            </p:cNvPr>
            <p:cNvSpPr/>
            <p:nvPr/>
          </p:nvSpPr>
          <p:spPr bwMode="auto">
            <a:xfrm>
              <a:off x="579795" y="5183446"/>
              <a:ext cx="11228747" cy="1472993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F1F4EF8A-EDD9-4D1C-8DA8-9195DA9D5421}"/>
                </a:ext>
              </a:extLst>
            </p:cNvPr>
            <p:cNvSpPr/>
            <p:nvPr/>
          </p:nvSpPr>
          <p:spPr bwMode="auto">
            <a:xfrm>
              <a:off x="758003" y="5368578"/>
              <a:ext cx="1487928" cy="1036458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JavaScript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running in Browser</a:t>
              </a:r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3A0DBAE5-F06A-40EA-B2A1-3D40F766A69A}"/>
                </a:ext>
              </a:extLst>
            </p:cNvPr>
            <p:cNvSpPr/>
            <p:nvPr/>
          </p:nvSpPr>
          <p:spPr bwMode="auto">
            <a:xfrm>
              <a:off x="5083026" y="5401359"/>
              <a:ext cx="1266422" cy="1003677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 Web API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04327B4C-B91E-48F7-B9E7-71E286881FEF}"/>
                </a:ext>
              </a:extLst>
            </p:cNvPr>
            <p:cNvSpPr/>
            <p:nvPr/>
          </p:nvSpPr>
          <p:spPr bwMode="auto">
            <a:xfrm>
              <a:off x="9568018" y="5401359"/>
              <a:ext cx="2022074" cy="1003677"/>
            </a:xfrm>
            <a:prstGeom prst="flowChartProcess">
              <a:avLst/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REST API</a:t>
              </a: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F597F0F4-0BF7-49D8-8223-10FD37D7305D}"/>
                </a:ext>
              </a:extLst>
            </p:cNvPr>
            <p:cNvSpPr/>
            <p:nvPr/>
          </p:nvSpPr>
          <p:spPr bwMode="auto">
            <a:xfrm>
              <a:off x="2234894" y="5813862"/>
              <a:ext cx="2796297" cy="254696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9A4BD73-BF76-4B86-8173-9D89ED18E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7518" y="5605598"/>
              <a:ext cx="2189151" cy="6219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5D51486F-2F05-4CB1-BC07-22C1C1D8DAA5}"/>
                </a:ext>
              </a:extLst>
            </p:cNvPr>
            <p:cNvSpPr/>
            <p:nvPr/>
          </p:nvSpPr>
          <p:spPr bwMode="auto">
            <a:xfrm>
              <a:off x="6401282" y="5735738"/>
              <a:ext cx="3127407" cy="332820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29C2DB8-5444-4013-AFEF-F1931526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7351" y="5414737"/>
              <a:ext cx="2487493" cy="9902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646FE88-7957-4018-87A3-B438AA261521}"/>
              </a:ext>
            </a:extLst>
          </p:cNvPr>
          <p:cNvSpPr/>
          <p:nvPr/>
        </p:nvSpPr>
        <p:spPr bwMode="auto">
          <a:xfrm>
            <a:off x="5622366" y="2151681"/>
            <a:ext cx="619432" cy="608530"/>
          </a:xfrm>
          <a:prstGeom prst="downArrow">
            <a:avLst/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B7744D0-0E40-40E0-A833-6D3C42AE2DC7}"/>
              </a:ext>
            </a:extLst>
          </p:cNvPr>
          <p:cNvGrpSpPr/>
          <p:nvPr/>
        </p:nvGrpSpPr>
        <p:grpSpPr>
          <a:xfrm>
            <a:off x="6343034" y="2399398"/>
            <a:ext cx="5293309" cy="1306488"/>
            <a:chOff x="6343034" y="2399398"/>
            <a:chExt cx="5293309" cy="130648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501D9B7-F49D-4B9F-8C52-6B85742BE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61544" y="2399398"/>
              <a:ext cx="2274799" cy="1306488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84411B93-F812-4DF8-96E4-A3736E355A7D}"/>
                </a:ext>
              </a:extLst>
            </p:cNvPr>
            <p:cNvSpPr/>
            <p:nvPr/>
          </p:nvSpPr>
          <p:spPr bwMode="auto">
            <a:xfrm>
              <a:off x="6343034" y="2760211"/>
              <a:ext cx="2851355" cy="297037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9690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34A9-7F8C-4D10-9E74-FDE78595E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Single Visual using Slicer Filtering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B7296-20D5-4ED7-845E-B4695CB33A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b="1" dirty="0"/>
              <a:t>ExportWithAppOwnsData</a:t>
            </a:r>
            <a:r>
              <a:rPr lang="en-US" dirty="0"/>
              <a:t> demonstrates custom menu to export single visual</a:t>
            </a:r>
          </a:p>
          <a:p>
            <a:pPr lvl="1"/>
            <a:r>
              <a:rPr lang="en-US" dirty="0"/>
              <a:t>Custom menus added in embed configuration</a:t>
            </a:r>
          </a:p>
          <a:p>
            <a:pPr lvl="1"/>
            <a:r>
              <a:rPr lang="en-US" dirty="0"/>
              <a:t>Names of page and visual can be captured in event handler for menu</a:t>
            </a:r>
          </a:p>
          <a:p>
            <a:pPr lvl="1"/>
            <a:r>
              <a:rPr lang="en-US" dirty="0"/>
              <a:t>Current slicer filtering can be captured in event handler for menu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A5075-2EB1-4793-BE86-BB54F2C40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605"/>
          <a:stretch/>
        </p:blipFill>
        <p:spPr>
          <a:xfrm>
            <a:off x="1216484" y="2866629"/>
            <a:ext cx="5750151" cy="1964085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40C6F00-5C50-4AC1-85C7-F600135E4A7A}"/>
              </a:ext>
            </a:extLst>
          </p:cNvPr>
          <p:cNvGrpSpPr/>
          <p:nvPr/>
        </p:nvGrpSpPr>
        <p:grpSpPr>
          <a:xfrm>
            <a:off x="6428906" y="3372325"/>
            <a:ext cx="4214131" cy="1355469"/>
            <a:chOff x="6428906" y="3372325"/>
            <a:chExt cx="4214131" cy="135546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E3D434B-689A-4DA6-810E-5B0E5608B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527" r="9391" b="10216"/>
            <a:stretch/>
          </p:blipFill>
          <p:spPr>
            <a:xfrm>
              <a:off x="8650314" y="3372325"/>
              <a:ext cx="1992723" cy="13554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CE21C5C7-CAEA-4727-9AFC-C5A2A5B5FEAB}"/>
                </a:ext>
              </a:extLst>
            </p:cNvPr>
            <p:cNvSpPr/>
            <p:nvPr/>
          </p:nvSpPr>
          <p:spPr bwMode="auto">
            <a:xfrm>
              <a:off x="6428906" y="3848672"/>
              <a:ext cx="2061829" cy="269984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617A1FB-ABE2-4515-85F6-8619E16F38D3}"/>
              </a:ext>
            </a:extLst>
          </p:cNvPr>
          <p:cNvGrpSpPr/>
          <p:nvPr/>
        </p:nvGrpSpPr>
        <p:grpSpPr>
          <a:xfrm>
            <a:off x="600687" y="5216395"/>
            <a:ext cx="11228747" cy="1472993"/>
            <a:chOff x="600687" y="5216395"/>
            <a:chExt cx="11228747" cy="14729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DD64060-2BB3-44D7-B433-6F905E9B0D89}"/>
                </a:ext>
              </a:extLst>
            </p:cNvPr>
            <p:cNvSpPr/>
            <p:nvPr/>
          </p:nvSpPr>
          <p:spPr bwMode="auto">
            <a:xfrm>
              <a:off x="600687" y="5216395"/>
              <a:ext cx="11228747" cy="1472993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15963FAD-EA80-4A16-99AA-30EAAA866C90}"/>
                </a:ext>
              </a:extLst>
            </p:cNvPr>
            <p:cNvSpPr/>
            <p:nvPr/>
          </p:nvSpPr>
          <p:spPr bwMode="auto">
            <a:xfrm>
              <a:off x="778895" y="5401527"/>
              <a:ext cx="1487928" cy="1036458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JavaScript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running in Browser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A2682939-4C6A-484F-890C-01C5BC668C38}"/>
                </a:ext>
              </a:extLst>
            </p:cNvPr>
            <p:cNvSpPr/>
            <p:nvPr/>
          </p:nvSpPr>
          <p:spPr bwMode="auto">
            <a:xfrm>
              <a:off x="5103918" y="5434308"/>
              <a:ext cx="1266422" cy="1003677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 Web API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52D24F6B-028E-40A0-9F01-A89B9F32CDDF}"/>
                </a:ext>
              </a:extLst>
            </p:cNvPr>
            <p:cNvSpPr/>
            <p:nvPr/>
          </p:nvSpPr>
          <p:spPr bwMode="auto">
            <a:xfrm>
              <a:off x="9588910" y="5434308"/>
              <a:ext cx="2022074" cy="1003677"/>
            </a:xfrm>
            <a:prstGeom prst="flowChartProcess">
              <a:avLst/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REST API</a:t>
              </a: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99D1E027-C7CF-4207-853C-0F472D707CCF}"/>
                </a:ext>
              </a:extLst>
            </p:cNvPr>
            <p:cNvSpPr/>
            <p:nvPr/>
          </p:nvSpPr>
          <p:spPr bwMode="auto">
            <a:xfrm>
              <a:off x="2255786" y="5846811"/>
              <a:ext cx="2796297" cy="254696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E199C47-F901-47A9-BDFC-05BDADDA3837}"/>
                </a:ext>
              </a:extLst>
            </p:cNvPr>
            <p:cNvSpPr/>
            <p:nvPr/>
          </p:nvSpPr>
          <p:spPr bwMode="auto">
            <a:xfrm>
              <a:off x="6422174" y="5768687"/>
              <a:ext cx="3127407" cy="332820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3D83C3D-5663-4D39-B6FD-332E8354D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93258" y="5380229"/>
              <a:ext cx="2473137" cy="116499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0BBFF3-46E0-4DEA-971D-8E9E02D31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77468" y="5573915"/>
              <a:ext cx="2303532" cy="7658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3700641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0AB35-4A4E-4511-B5BD-1F3F94478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Embedded paginated reports display Export menu </a:t>
            </a:r>
          </a:p>
          <a:p>
            <a:pPr marL="404813" lvl="1" indent="0">
              <a:buNone/>
            </a:pPr>
            <a:r>
              <a:rPr lang="en-US" dirty="0"/>
              <a:t>User can use </a:t>
            </a:r>
            <a:r>
              <a:rPr lang="en-US" b="1" dirty="0"/>
              <a:t>Export</a:t>
            </a:r>
            <a:r>
              <a:rPr lang="en-US" dirty="0"/>
              <a:t> menu to download export by hand in any available format</a:t>
            </a:r>
          </a:p>
          <a:p>
            <a:pPr marL="404813" lvl="1" indent="0">
              <a:buNone/>
            </a:pPr>
            <a:r>
              <a:rPr lang="en-US" dirty="0"/>
              <a:t>No need to include custom web API as with exporting Power BI report with App-Owns-Data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444170-0F61-492D-B430-1EC5E72BCC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8"/>
          <a:stretch/>
        </p:blipFill>
        <p:spPr>
          <a:xfrm>
            <a:off x="585968" y="2513522"/>
            <a:ext cx="5591348" cy="37702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A6C131D-23BE-4A5A-88BA-55BC123D83A7}"/>
              </a:ext>
            </a:extLst>
          </p:cNvPr>
          <p:cNvSpPr/>
          <p:nvPr/>
        </p:nvSpPr>
        <p:spPr bwMode="auto">
          <a:xfrm flipH="1">
            <a:off x="2341757" y="3009545"/>
            <a:ext cx="966950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5A361-14A8-4ABD-84F1-4BCCF5AC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App-Owns-Data Embedding with Paginated Reports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FD5C1-CE6F-4DCA-B05C-B6AEFBCD9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44" y="2513522"/>
            <a:ext cx="5673192" cy="38394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89605E2-0E46-4042-A302-17AF95A5AAD3}"/>
              </a:ext>
            </a:extLst>
          </p:cNvPr>
          <p:cNvSpPr/>
          <p:nvPr/>
        </p:nvSpPr>
        <p:spPr bwMode="auto">
          <a:xfrm flipH="1">
            <a:off x="3308707" y="5187389"/>
            <a:ext cx="966950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23CC0F3-84E2-461E-A690-5A77857F46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805736"/>
              </p:ext>
            </p:extLst>
          </p:nvPr>
        </p:nvGraphicFramePr>
        <p:xfrm>
          <a:off x="7508266" y="3454022"/>
          <a:ext cx="4357335" cy="2745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Bitmap Image" r:id="rId5" imgW="8633520" imgH="5440680" progId="Paint.Picture">
                  <p:embed/>
                </p:oleObj>
              </mc:Choice>
              <mc:Fallback>
                <p:oleObj name="Bitmap Image" r:id="rId5" imgW="8633520" imgH="5440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08266" y="3454022"/>
                        <a:ext cx="4357335" cy="274597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3863C7-73E4-4E9B-B18E-841E3821BF50}"/>
              </a:ext>
            </a:extLst>
          </p:cNvPr>
          <p:cNvSpPr/>
          <p:nvPr/>
        </p:nvSpPr>
        <p:spPr bwMode="auto">
          <a:xfrm>
            <a:off x="6454576" y="4594723"/>
            <a:ext cx="1391565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3330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8F513-6041-4D27-8D5F-73D2EA6AED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Paginated reports can be nested in Power BI report using Paginated Report visual</a:t>
            </a:r>
          </a:p>
          <a:p>
            <a:pPr lvl="1"/>
            <a:r>
              <a:rPr lang="en-US" dirty="0"/>
              <a:t>Embed token must include report ID for host report and for paginated report</a:t>
            </a:r>
          </a:p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5BE8AB-8AF3-407F-AABF-CBE1D503DC19}"/>
              </a:ext>
            </a:extLst>
          </p:cNvPr>
          <p:cNvSpPr/>
          <p:nvPr/>
        </p:nvSpPr>
        <p:spPr bwMode="auto">
          <a:xfrm>
            <a:off x="3220023" y="2481869"/>
            <a:ext cx="3773958" cy="3116825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what is a turducken?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B49D87-16BE-4B24-A19A-72EB1EF79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Turducken with the Paginated Report Visual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A1A51-9098-40B1-BACD-EDDAEFA9D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58"/>
          <a:stretch/>
        </p:blipFill>
        <p:spPr>
          <a:xfrm>
            <a:off x="3744091" y="3017036"/>
            <a:ext cx="2835659" cy="23456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78C42151-58F9-4274-A34E-09D0B72C0172}"/>
              </a:ext>
            </a:extLst>
          </p:cNvPr>
          <p:cNvSpPr/>
          <p:nvPr/>
        </p:nvSpPr>
        <p:spPr bwMode="auto">
          <a:xfrm>
            <a:off x="2153595" y="5989688"/>
            <a:ext cx="6579258" cy="659572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Dataset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9D4F1DB-9872-446E-9C17-40C0B611E9DE}"/>
              </a:ext>
            </a:extLst>
          </p:cNvPr>
          <p:cNvSpPr/>
          <p:nvPr/>
        </p:nvSpPr>
        <p:spPr bwMode="auto">
          <a:xfrm flipH="1">
            <a:off x="4730713" y="3794124"/>
            <a:ext cx="124013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turkey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78E3A35-656F-4672-BA69-D10301BF7B2E}"/>
              </a:ext>
            </a:extLst>
          </p:cNvPr>
          <p:cNvSpPr/>
          <p:nvPr/>
        </p:nvSpPr>
        <p:spPr bwMode="auto">
          <a:xfrm flipH="1">
            <a:off x="4647999" y="4530060"/>
            <a:ext cx="152403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duck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1E91F93-2E58-4BB7-9668-D15F56BA83F2}"/>
              </a:ext>
            </a:extLst>
          </p:cNvPr>
          <p:cNvSpPr/>
          <p:nvPr/>
        </p:nvSpPr>
        <p:spPr bwMode="auto">
          <a:xfrm>
            <a:off x="3120807" y="4259146"/>
            <a:ext cx="1326689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chicken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2628FEFC-49D2-47E7-94C8-5FFCC534CCC3}"/>
              </a:ext>
            </a:extLst>
          </p:cNvPr>
          <p:cNvSpPr/>
          <p:nvPr/>
        </p:nvSpPr>
        <p:spPr bwMode="auto">
          <a:xfrm>
            <a:off x="2148045" y="2292052"/>
            <a:ext cx="6579258" cy="3475034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Report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B8F1EE3-FE01-428D-95BE-14FAE417404A}"/>
              </a:ext>
            </a:extLst>
          </p:cNvPr>
          <p:cNvGrpSpPr/>
          <p:nvPr/>
        </p:nvGrpSpPr>
        <p:grpSpPr>
          <a:xfrm>
            <a:off x="2391822" y="3884161"/>
            <a:ext cx="2953406" cy="1502937"/>
            <a:chOff x="4172607" y="4124992"/>
            <a:chExt cx="2953406" cy="1502937"/>
          </a:xfrm>
        </p:grpSpPr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38D7EFF4-FA1F-4DE0-AD47-16601DB7C4DB}"/>
                </a:ext>
              </a:extLst>
            </p:cNvPr>
            <p:cNvSpPr/>
            <p:nvPr/>
          </p:nvSpPr>
          <p:spPr bwMode="auto">
            <a:xfrm>
              <a:off x="4172607" y="4124992"/>
              <a:ext cx="2953406" cy="1502937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bg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Paginated Report Visual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D408A1FB-47D1-4E19-A8E0-1273581D4D14}"/>
                </a:ext>
              </a:extLst>
            </p:cNvPr>
            <p:cNvSpPr/>
            <p:nvPr/>
          </p:nvSpPr>
          <p:spPr bwMode="auto">
            <a:xfrm>
              <a:off x="4376067" y="4452276"/>
              <a:ext cx="2602801" cy="1015887"/>
            </a:xfrm>
            <a:prstGeom prst="flowChartProcess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236FB4-477C-48E5-AE0E-5B6B6B33E08F}"/>
              </a:ext>
            </a:extLst>
          </p:cNvPr>
          <p:cNvGrpSpPr/>
          <p:nvPr/>
        </p:nvGrpSpPr>
        <p:grpSpPr>
          <a:xfrm>
            <a:off x="5532869" y="3842998"/>
            <a:ext cx="2953406" cy="1502937"/>
            <a:chOff x="7329473" y="4124992"/>
            <a:chExt cx="2953406" cy="1502937"/>
          </a:xfrm>
        </p:grpSpPr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85D1D8A8-DC42-4329-8B3A-52D50F3F9DF4}"/>
                </a:ext>
              </a:extLst>
            </p:cNvPr>
            <p:cNvSpPr/>
            <p:nvPr/>
          </p:nvSpPr>
          <p:spPr bwMode="auto">
            <a:xfrm>
              <a:off x="7329473" y="4124992"/>
              <a:ext cx="2953406" cy="1502937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bg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Paginated Report Visual</a:t>
              </a:r>
            </a:p>
          </p:txBody>
        </p: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D918B8C3-1B3A-415F-88FE-06B3B7BDEE55}"/>
                </a:ext>
              </a:extLst>
            </p:cNvPr>
            <p:cNvSpPr/>
            <p:nvPr/>
          </p:nvSpPr>
          <p:spPr bwMode="auto">
            <a:xfrm>
              <a:off x="7532933" y="4452276"/>
              <a:ext cx="2602801" cy="1015887"/>
            </a:xfrm>
            <a:prstGeom prst="flowChartProcess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7F337E3-5908-4849-8A01-17BFFF0820D1}"/>
              </a:ext>
            </a:extLst>
          </p:cNvPr>
          <p:cNvGrpSpPr/>
          <p:nvPr/>
        </p:nvGrpSpPr>
        <p:grpSpPr>
          <a:xfrm>
            <a:off x="2349328" y="2847009"/>
            <a:ext cx="6110272" cy="876104"/>
            <a:chOff x="4172608" y="3234791"/>
            <a:chExt cx="6110272" cy="876104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C79424BC-02C2-403D-ABDB-FFCB440734B9}"/>
                </a:ext>
              </a:extLst>
            </p:cNvPr>
            <p:cNvSpPr/>
            <p:nvPr/>
          </p:nvSpPr>
          <p:spPr bwMode="auto">
            <a:xfrm>
              <a:off x="4172608" y="3234791"/>
              <a:ext cx="6110272" cy="499207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Filtering with Power BI </a:t>
              </a:r>
              <a:r>
                <a:rPr lang="en-US" sz="16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Report</a:t>
              </a:r>
              <a:r>
                <a:rPr lang="en-US" sz="16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 Slicers</a:t>
              </a:r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4AD5E354-5889-4049-8E65-8B5B8A9F0577}"/>
                </a:ext>
              </a:extLst>
            </p:cNvPr>
            <p:cNvSpPr/>
            <p:nvPr/>
          </p:nvSpPr>
          <p:spPr bwMode="auto">
            <a:xfrm>
              <a:off x="5374180" y="3723289"/>
              <a:ext cx="557048" cy="376897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AF877E21-EE4E-486A-B14B-756439891EA7}"/>
                </a:ext>
              </a:extLst>
            </p:cNvPr>
            <p:cNvSpPr/>
            <p:nvPr/>
          </p:nvSpPr>
          <p:spPr bwMode="auto">
            <a:xfrm>
              <a:off x="8641583" y="3733998"/>
              <a:ext cx="557048" cy="376897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15006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" grpId="0" animBg="1"/>
      <p:bldP spid="7" grpId="0" animBg="1"/>
      <p:bldP spid="9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14E9-A022-4F77-B1FC-BE6584428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ExportReportToFile - Developer Sample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901D6-FF32-4756-9B23-CE9540BCB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https://github.com/PowerBiDevCamp/ExportReportToFile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164A8-DD5E-418E-AD3C-BDEFF93D4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908308"/>
            <a:ext cx="10191648" cy="46908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91605141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9FDAB-3B1B-44DB-937B-0D24CCDF1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Nested paginated report provides user with Export menu</a:t>
            </a:r>
          </a:p>
          <a:p>
            <a:pPr lvl="1"/>
            <a:r>
              <a:rPr lang="en-US" dirty="0"/>
              <a:t>Slicer filter settings on Power BI report can be passed as parameters values</a:t>
            </a:r>
          </a:p>
          <a:p>
            <a:pPr lvl="1"/>
            <a:r>
              <a:rPr lang="en-US" dirty="0"/>
              <a:t>Export menu will export paginated report with current parameter settings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6E335-C611-4919-A2F8-FC0AF094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Reports with Paginated Report Visual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65A681-F723-4C6C-A822-71D34018921C}"/>
              </a:ext>
            </a:extLst>
          </p:cNvPr>
          <p:cNvGrpSpPr/>
          <p:nvPr/>
        </p:nvGrpSpPr>
        <p:grpSpPr>
          <a:xfrm>
            <a:off x="1278194" y="2783655"/>
            <a:ext cx="6440129" cy="3882718"/>
            <a:chOff x="914400" y="2183642"/>
            <a:chExt cx="7663668" cy="46203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512F5E-4B17-4C1A-B1EA-9F71B47EA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2183642"/>
              <a:ext cx="7663668" cy="462038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3B78F80-E7E2-4F37-AE40-185CF92D08EB}"/>
                </a:ext>
              </a:extLst>
            </p:cNvPr>
            <p:cNvSpPr/>
            <p:nvPr/>
          </p:nvSpPr>
          <p:spPr bwMode="auto">
            <a:xfrm>
              <a:off x="914400" y="3021659"/>
              <a:ext cx="4323644" cy="3657600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736867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78330-F059-4224-A657-82C506E99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parameters to the Paginated Report Visual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53707-1B4B-42EB-83F7-97397DD1D3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Paginated Report visual allows parameter configuration</a:t>
            </a:r>
          </a:p>
          <a:p>
            <a:pPr lvl="1"/>
            <a:r>
              <a:rPr lang="en-US" dirty="0"/>
              <a:t>Columns passed as parameters must be added to </a:t>
            </a:r>
            <a:r>
              <a:rPr lang="en-US" b="1" dirty="0"/>
              <a:t>Parameters</a:t>
            </a:r>
            <a:r>
              <a:rPr lang="en-US" dirty="0"/>
              <a:t> data role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98E31-69B5-4881-A3FD-8747A625D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169" y="2417567"/>
            <a:ext cx="9969784" cy="35446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389054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0A41-E13F-490C-8584-DA1E81FBA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the Auto-apply filters Setting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F9606-1206-4C99-B74F-37FB75358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Forces paginated report to automatically refresh whenever parameters are updated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26510C-6F7D-48CF-A202-228FB59C1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902658"/>
            <a:ext cx="9662100" cy="459646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44235120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in App-Owns-Data Scenarios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361404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3B61-5820-4A43-A142-55C6DA6F6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 To File for Power BI Report Action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592DA-2388-4684-B013-D465D244D3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Power Automate provides built-in actions – </a:t>
            </a:r>
          </a:p>
          <a:p>
            <a:pPr lvl="1"/>
            <a:r>
              <a:rPr lang="en-US" b="1" dirty="0"/>
              <a:t>Export To File for Power BI Report</a:t>
            </a:r>
          </a:p>
          <a:p>
            <a:pPr lvl="1"/>
            <a:r>
              <a:rPr lang="en-US" b="1" dirty="0"/>
              <a:t>Export To File for Paginated Report</a:t>
            </a:r>
          </a:p>
          <a:p>
            <a:pPr lvl="1"/>
            <a:r>
              <a:rPr lang="en-US" dirty="0"/>
              <a:t>Actions enable exporting reports and saving image file to SharePoint, Azure,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6A914-8D3B-4CE2-B720-FC0C819F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59" y="3226762"/>
            <a:ext cx="3830443" cy="33263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7E8350-3829-45D8-8E10-58504D32E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81" y="3226762"/>
            <a:ext cx="4024472" cy="17827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50567776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E99EF-1C6B-4693-8476-B42D26DB9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REST API from Power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77781-1CD5-4682-A891-3E23FBC0E0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Sample Power Apps solution for exporting Power BI reports</a:t>
            </a:r>
          </a:p>
          <a:p>
            <a:pPr lvl="1"/>
            <a:r>
              <a:rPr lang="en-US" dirty="0"/>
              <a:t>Demonstrates exporting report image files to SharePoint document library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9E4AD289-2976-4F5C-BA2C-63ABFFDBABCA}"/>
              </a:ext>
            </a:extLst>
          </p:cNvPr>
          <p:cNvSpPr/>
          <p:nvPr/>
        </p:nvSpPr>
        <p:spPr bwMode="auto">
          <a:xfrm>
            <a:off x="888106" y="2618607"/>
            <a:ext cx="2888702" cy="1837806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Canvas App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0F464E0A-691F-46B8-A23E-BA7FC006DE2B}"/>
              </a:ext>
            </a:extLst>
          </p:cNvPr>
          <p:cNvSpPr/>
          <p:nvPr/>
        </p:nvSpPr>
        <p:spPr bwMode="auto">
          <a:xfrm>
            <a:off x="8954517" y="2416377"/>
            <a:ext cx="2413633" cy="3846771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DCEB3A-703F-4314-A66A-A830B3062346}"/>
              </a:ext>
            </a:extLst>
          </p:cNvPr>
          <p:cNvGrpSpPr/>
          <p:nvPr/>
        </p:nvGrpSpPr>
        <p:grpSpPr>
          <a:xfrm>
            <a:off x="3797536" y="2845443"/>
            <a:ext cx="5136256" cy="1530492"/>
            <a:chOff x="3797536" y="2845443"/>
            <a:chExt cx="5136256" cy="1530492"/>
          </a:xfrm>
        </p:grpSpPr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2FD45357-B9E5-43B0-B698-B18EB96ECA45}"/>
                </a:ext>
              </a:extLst>
            </p:cNvPr>
            <p:cNvSpPr/>
            <p:nvPr/>
          </p:nvSpPr>
          <p:spPr bwMode="auto">
            <a:xfrm>
              <a:off x="3797540" y="2845443"/>
              <a:ext cx="5136252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Groups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3131847A-E207-4472-9C76-1603D4BD033A}"/>
                </a:ext>
              </a:extLst>
            </p:cNvPr>
            <p:cNvSpPr/>
            <p:nvPr/>
          </p:nvSpPr>
          <p:spPr bwMode="auto">
            <a:xfrm>
              <a:off x="3797538" y="3373759"/>
              <a:ext cx="5136253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Reports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E4952A5D-7F20-43F5-A5AC-DA8CCE9017DD}"/>
                </a:ext>
              </a:extLst>
            </p:cNvPr>
            <p:cNvSpPr/>
            <p:nvPr/>
          </p:nvSpPr>
          <p:spPr bwMode="auto">
            <a:xfrm>
              <a:off x="3797536" y="3920169"/>
              <a:ext cx="5136253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Pages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5E29E52C-D308-419C-8960-1F95968F974A}"/>
              </a:ext>
            </a:extLst>
          </p:cNvPr>
          <p:cNvSpPr/>
          <p:nvPr/>
        </p:nvSpPr>
        <p:spPr bwMode="auto">
          <a:xfrm>
            <a:off x="4176771" y="2315083"/>
            <a:ext cx="2529674" cy="2239699"/>
          </a:xfrm>
          <a:prstGeom prst="flowChartProcess">
            <a:avLst/>
          </a:prstGeom>
          <a:solidFill>
            <a:schemeClr val="tx2">
              <a:lumMod val="10000"/>
              <a:lumOff val="90000"/>
              <a:alpha val="66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Connector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313C8F-39ED-48AC-9F3E-D57C7D289D50}"/>
              </a:ext>
            </a:extLst>
          </p:cNvPr>
          <p:cNvGrpSpPr/>
          <p:nvPr/>
        </p:nvGrpSpPr>
        <p:grpSpPr>
          <a:xfrm>
            <a:off x="3776808" y="4679441"/>
            <a:ext cx="5177709" cy="1283139"/>
            <a:chOff x="3776808" y="4679441"/>
            <a:chExt cx="5177709" cy="1283139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09157E52-2513-4906-BA9D-B9A8A16342AC}"/>
                </a:ext>
              </a:extLst>
            </p:cNvPr>
            <p:cNvSpPr/>
            <p:nvPr/>
          </p:nvSpPr>
          <p:spPr bwMode="auto">
            <a:xfrm>
              <a:off x="3776808" y="5324911"/>
              <a:ext cx="5177709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Export to File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F8F5608C-43B6-4382-B4AB-10E50D718528}"/>
                </a:ext>
              </a:extLst>
            </p:cNvPr>
            <p:cNvSpPr/>
            <p:nvPr/>
          </p:nvSpPr>
          <p:spPr bwMode="auto">
            <a:xfrm>
              <a:off x="4219227" y="4679441"/>
              <a:ext cx="2529674" cy="1283139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  <a:alpha val="5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 To File for 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Report Action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9FD65B4-163E-4A4F-B60A-2B5118C87E27}"/>
              </a:ext>
            </a:extLst>
          </p:cNvPr>
          <p:cNvGrpSpPr/>
          <p:nvPr/>
        </p:nvGrpSpPr>
        <p:grpSpPr>
          <a:xfrm>
            <a:off x="888106" y="4037284"/>
            <a:ext cx="2909430" cy="1999654"/>
            <a:chOff x="888106" y="4037284"/>
            <a:chExt cx="2909430" cy="1999654"/>
          </a:xfrm>
        </p:grpSpPr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F842AC37-7E50-45B5-A400-1DCF330D29C2}"/>
                </a:ext>
              </a:extLst>
            </p:cNvPr>
            <p:cNvSpPr/>
            <p:nvPr/>
          </p:nvSpPr>
          <p:spPr bwMode="auto">
            <a:xfrm>
              <a:off x="888106" y="4970418"/>
              <a:ext cx="2909430" cy="1066520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Flow</a:t>
              </a:r>
            </a:p>
          </p:txBody>
        </p: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5397E98B-7A07-4C41-806B-7953309C8092}"/>
                </a:ext>
              </a:extLst>
            </p:cNvPr>
            <p:cNvSpPr/>
            <p:nvPr/>
          </p:nvSpPr>
          <p:spPr bwMode="auto">
            <a:xfrm rot="5400000">
              <a:off x="1923692" y="4228530"/>
              <a:ext cx="838257" cy="455766"/>
            </a:xfrm>
            <a:prstGeom prst="rightArrow">
              <a:avLst>
                <a:gd name="adj1" fmla="val 67959"/>
                <a:gd name="adj2" fmla="val 74539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06954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FD452A-7C46-45B7-AD9E-E28DDBB72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75" y="180237"/>
            <a:ext cx="11796759" cy="1625060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Demo</a:t>
            </a:r>
            <a:br>
              <a:rPr lang="en-US" dirty="0"/>
            </a:b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Building a Canvas App to Export Power BI Report and Paginated Report</a:t>
            </a: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BC900B-3FC3-44E6-9573-995DC524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983" y="1940271"/>
            <a:ext cx="4345433" cy="27595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A801219-84A9-424B-A9B1-784E16604C81}"/>
              </a:ext>
            </a:extLst>
          </p:cNvPr>
          <p:cNvSpPr/>
          <p:nvPr/>
        </p:nvSpPr>
        <p:spPr bwMode="auto">
          <a:xfrm>
            <a:off x="6156391" y="2907089"/>
            <a:ext cx="1170039" cy="825910"/>
          </a:xfrm>
          <a:prstGeom prst="rightArrow">
            <a:avLst/>
          </a:prstGeom>
          <a:solidFill>
            <a:srgbClr val="C00000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63025F-F043-49D6-A6A7-DF0FD5144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75" y="2019310"/>
            <a:ext cx="5696712" cy="2601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361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in App-Owns-Data Scenarios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59454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3A2DB9-0465-4D60-93C6-AF065EEF2E0D}"/>
              </a:ext>
            </a:extLst>
          </p:cNvPr>
          <p:cNvSpPr txBox="1"/>
          <p:nvPr/>
        </p:nvSpPr>
        <p:spPr>
          <a:xfrm>
            <a:off x="727580" y="739966"/>
            <a:ext cx="10437615" cy="15142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8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4732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14E9-A022-4F77-B1FC-BE6584428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ExportWithAppOwnsData - Developer Sample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901D6-FF32-4756-9B23-CE9540BCB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https://github.com/PowerBiDevCamp/ExportWithAppOwnsData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CC2E7A-C543-424A-9860-256575579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528" y="1863415"/>
            <a:ext cx="9845674" cy="47707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61457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Introduction to the Power BI Export API</a:t>
            </a:r>
          </a:p>
          <a:p>
            <a:r>
              <a:rPr lang="en-US" dirty="0"/>
              <a:t>Exporting Power BI Reports</a:t>
            </a:r>
          </a:p>
          <a:p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2582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11A04-69D0-437D-B9A9-E519CA82C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Power BI Reports to Paginated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B2FA1-9977-4FAE-AA63-2619CB004B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8" y="1183210"/>
            <a:ext cx="11604521" cy="1138773"/>
          </a:xfrm>
        </p:spPr>
        <p:txBody>
          <a:bodyPr/>
          <a:lstStyle/>
          <a:p>
            <a:r>
              <a:rPr lang="en-US" dirty="0"/>
              <a:t>Export API supports exporting Power BI Reports and Paginated Reports</a:t>
            </a:r>
          </a:p>
          <a:p>
            <a:pPr lvl="1"/>
            <a:r>
              <a:rPr lang="en-US" dirty="0"/>
              <a:t>Power BI Reports support exporting as PDF, PPTX and PNG</a:t>
            </a:r>
          </a:p>
          <a:p>
            <a:pPr lvl="1"/>
            <a:r>
              <a:rPr lang="en-US" dirty="0"/>
              <a:t>Paginated Reports support many additional output formats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D0B27D-21EE-44CC-817E-4128D8AE05D9}"/>
              </a:ext>
            </a:extLst>
          </p:cNvPr>
          <p:cNvGrpSpPr/>
          <p:nvPr/>
        </p:nvGrpSpPr>
        <p:grpSpPr>
          <a:xfrm>
            <a:off x="1367411" y="2588182"/>
            <a:ext cx="2542437" cy="1578902"/>
            <a:chOff x="1346389" y="2343936"/>
            <a:chExt cx="2983205" cy="181816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1A4202-427A-41CD-A2A3-205A6CE6E5FF}"/>
                </a:ext>
              </a:extLst>
            </p:cNvPr>
            <p:cNvSpPr/>
            <p:nvPr/>
          </p:nvSpPr>
          <p:spPr bwMode="auto">
            <a:xfrm>
              <a:off x="1346389" y="2343936"/>
              <a:ext cx="2983205" cy="1818161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Report Formats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B0B33D-2656-4979-B39E-22CCFED6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69818" y="2838048"/>
              <a:ext cx="2536349" cy="11291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D683F00-183D-4AD2-AFA5-65CC2BDAC3D7}"/>
              </a:ext>
            </a:extLst>
          </p:cNvPr>
          <p:cNvGrpSpPr/>
          <p:nvPr/>
        </p:nvGrpSpPr>
        <p:grpSpPr>
          <a:xfrm>
            <a:off x="4409909" y="2588182"/>
            <a:ext cx="3027350" cy="3543364"/>
            <a:chOff x="4777770" y="2343937"/>
            <a:chExt cx="3528928" cy="41304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944C020-30C2-447A-83DD-C84231686452}"/>
                </a:ext>
              </a:extLst>
            </p:cNvPr>
            <p:cNvSpPr/>
            <p:nvPr/>
          </p:nvSpPr>
          <p:spPr bwMode="auto">
            <a:xfrm>
              <a:off x="4777770" y="2343937"/>
              <a:ext cx="3528928" cy="4130436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 Formats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DFF180-7E54-45F1-AAAD-3ACCA86C3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6343" y="2828343"/>
              <a:ext cx="3167598" cy="3424782"/>
            </a:xfrm>
            <a:prstGeom prst="rect">
              <a:avLst/>
            </a:prstGeom>
            <a:ln w="28575">
              <a:solidFill>
                <a:schemeClr val="tx1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60276404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1C9B-1826-4415-86C2-EE682FFB2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Building/Designing Power BI Reports for Export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43C4-A4FD-4637-8640-89490C3BE6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Power BI reports created with Power BI Desktop</a:t>
            </a:r>
          </a:p>
          <a:p>
            <a:pPr lvl="1"/>
            <a:r>
              <a:rPr lang="en-US" dirty="0"/>
              <a:t>Reports can be designed with rich interactive UI behavior</a:t>
            </a:r>
          </a:p>
          <a:p>
            <a:pPr lvl="1"/>
            <a:r>
              <a:rPr lang="en-US" dirty="0"/>
              <a:t>Export process based on capturing image as screenshot</a:t>
            </a:r>
          </a:p>
          <a:p>
            <a:pPr lvl="1"/>
            <a:r>
              <a:rPr lang="en-US" dirty="0"/>
              <a:t>Export process can only capture what you can see (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retro acronym</a:t>
            </a:r>
            <a:r>
              <a:rPr lang="en-US" dirty="0"/>
              <a:t>: </a:t>
            </a:r>
            <a:r>
              <a:rPr lang="en-US" sz="2000" b="1" dirty="0">
                <a:solidFill>
                  <a:srgbClr val="760000"/>
                </a:solidFill>
              </a:rPr>
              <a:t>WYSIWUG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Export process cannot handle tables or matrices with scrollbars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E208C-DE67-47C1-9A55-07EDEFF24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640" y="3647257"/>
            <a:ext cx="5627431" cy="29726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9763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1C9B-1826-4415-86C2-EE682FFB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Building/Designing Paginated Reports for Export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43C4-A4FD-4637-8640-89490C3BE6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Paginated reports created with Power BI Report Builder</a:t>
            </a:r>
          </a:p>
          <a:p>
            <a:pPr lvl="1"/>
            <a:r>
              <a:rPr lang="en-US" dirty="0"/>
              <a:t>Report Builder design experience focused on the printed page 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or PDF file generation</a:t>
            </a:r>
          </a:p>
          <a:p>
            <a:pPr lvl="1"/>
            <a:r>
              <a:rPr lang="en-US" dirty="0"/>
              <a:t>Provides ability to include page headers and footers</a:t>
            </a:r>
          </a:p>
          <a:p>
            <a:pPr lvl="1"/>
            <a:r>
              <a:rPr lang="en-US" dirty="0"/>
              <a:t>Provides banded report design experience with totals and subtotals</a:t>
            </a:r>
          </a:p>
          <a:p>
            <a:pPr lvl="1"/>
            <a:r>
              <a:rPr lang="en-US" dirty="0"/>
              <a:t>Paginated reports can be designed with parameters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664D2-4843-4E14-A257-FBCBFEF93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856" y="3384880"/>
            <a:ext cx="6879124" cy="324217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3A2F679-F6AF-4D8C-A826-28CAF5DE420E}"/>
              </a:ext>
            </a:extLst>
          </p:cNvPr>
          <p:cNvGrpSpPr/>
          <p:nvPr/>
        </p:nvGrpSpPr>
        <p:grpSpPr>
          <a:xfrm>
            <a:off x="8169999" y="2927680"/>
            <a:ext cx="3904193" cy="3876345"/>
            <a:chOff x="8169999" y="2927680"/>
            <a:chExt cx="3904193" cy="38763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84CBAF6-8149-4377-8F19-68470A2D05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72544" y="2927680"/>
              <a:ext cx="2401648" cy="3876345"/>
            </a:xfrm>
            <a:prstGeom prst="rect">
              <a:avLst/>
            </a:prstGeom>
          </p:spPr>
        </p:pic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FDD09D87-0E41-4965-845A-136BA4A6194D}"/>
                </a:ext>
              </a:extLst>
            </p:cNvPr>
            <p:cNvSpPr/>
            <p:nvPr/>
          </p:nvSpPr>
          <p:spPr bwMode="auto">
            <a:xfrm>
              <a:off x="8169999" y="4729743"/>
              <a:ext cx="1381125" cy="552450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preview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38623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ynamics 365">
  <a:themeElements>
    <a:clrScheme name="Custom 4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BF9000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37CBA2829AB54C847AA138BDB6DD62" ma:contentTypeVersion="6" ma:contentTypeDescription="Create a new document." ma:contentTypeScope="" ma:versionID="0f7e39fa3406a6f330081ac46f53a9d2">
  <xsd:schema xmlns:xsd="http://www.w3.org/2001/XMLSchema" xmlns:xs="http://www.w3.org/2001/XMLSchema" xmlns:p="http://schemas.microsoft.com/office/2006/metadata/properties" xmlns:ns2="ef38329b-e139-4eb4-9d7a-1b84c79a6610" targetNamespace="http://schemas.microsoft.com/office/2006/metadata/properties" ma:root="true" ma:fieldsID="c5e10262f8d934c139771ac03f38712c" ns2:_="">
    <xsd:import namespace="ef38329b-e139-4eb4-9d7a-1b84c79a66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8329b-e139-4eb4-9d7a-1b84c79a66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4052A8C-2220-4E4B-95E2-C05C9863F10E}">
  <ds:schemaRefs>
    <ds:schemaRef ds:uri="ef38329b-e139-4eb4-9d7a-1b84c79a66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terms/"/>
    <ds:schemaRef ds:uri="http://purl.org/dc/elements/1.1/"/>
    <ds:schemaRef ds:uri="ef38329b-e139-4eb4-9d7a-1b84c79a6610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  <clbl:label id="{1a19d03a-48bc-4359-8038-5b5f6d5847c3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18194</TotalTime>
  <Words>1823</Words>
  <Application>Microsoft Office PowerPoint</Application>
  <PresentationFormat>Custom</PresentationFormat>
  <Paragraphs>301</Paragraphs>
  <Slides>48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Lucida Console</vt:lpstr>
      <vt:lpstr>Segoe UI</vt:lpstr>
      <vt:lpstr>Segoe UI Light</vt:lpstr>
      <vt:lpstr>Segoe UI Semibold</vt:lpstr>
      <vt:lpstr>Wingdings</vt:lpstr>
      <vt:lpstr>Dynamics 365</vt:lpstr>
      <vt:lpstr>Bitmap Image</vt:lpstr>
      <vt:lpstr>Microsoft Power BI</vt:lpstr>
      <vt:lpstr>Using the Power BI Export API to Generate PDF and Image Files</vt:lpstr>
      <vt:lpstr>Welcome to Power BI Dev Camp</vt:lpstr>
      <vt:lpstr>ExportReportToFile - Developer Sample #1</vt:lpstr>
      <vt:lpstr>ExportWithAppOwnsData - Developer Sample #2</vt:lpstr>
      <vt:lpstr>Agenda</vt:lpstr>
      <vt:lpstr>Comparing Power BI Reports to Paginated Reports</vt:lpstr>
      <vt:lpstr>Building/Designing Power BI Reports for Export</vt:lpstr>
      <vt:lpstr>Building/Designing Paginated Reports for Export</vt:lpstr>
      <vt:lpstr>Learn to Build Paginated Reports for Power BI</vt:lpstr>
      <vt:lpstr>Tenant-Level Admin Settings for Enabling Export API</vt:lpstr>
      <vt:lpstr>There are three API calls required to export a report</vt:lpstr>
      <vt:lpstr>Exporting a Report with the API - Play by Play</vt:lpstr>
      <vt:lpstr>C# Starter Code for Exporting a Report</vt:lpstr>
      <vt:lpstr>Sample Application Demonstrating Export API</vt:lpstr>
      <vt:lpstr>Agenda</vt:lpstr>
      <vt:lpstr>Exporting Power BI Reports</vt:lpstr>
      <vt:lpstr>Export Power BI Report as PDF File</vt:lpstr>
      <vt:lpstr>Export Power BI Report as PPTX File</vt:lpstr>
      <vt:lpstr>Exporting Power BI Report in PNG Format</vt:lpstr>
      <vt:lpstr>Exporting Power BI Report with Applied Filters</vt:lpstr>
      <vt:lpstr>Exporting Power BI Report using Bookmark Name</vt:lpstr>
      <vt:lpstr>Exporting Individual Pages and Visuals</vt:lpstr>
      <vt:lpstr>Limitation of Exporting Power BI Reports (Gen2)</vt:lpstr>
      <vt:lpstr>Agenda</vt:lpstr>
      <vt:lpstr>Exporting Paginated Reports</vt:lpstr>
      <vt:lpstr>Exporting Paginated Report as PDF File</vt:lpstr>
      <vt:lpstr>Exporting Paginated Report with Parameters</vt:lpstr>
      <vt:lpstr>Exporting Paginated Report to XLSX and CSV Files</vt:lpstr>
      <vt:lpstr>Exporting Paginated Reports Using Image File Formats</vt:lpstr>
      <vt:lpstr>Paginated Reports Limitations</vt:lpstr>
      <vt:lpstr>Agenda</vt:lpstr>
      <vt:lpstr>Developer Sample - ExportWithAppOwnsData</vt:lpstr>
      <vt:lpstr>Capturing Bookmark State and Active Page Name</vt:lpstr>
      <vt:lpstr>App-Owns-Data Export Sample Architecture</vt:lpstr>
      <vt:lpstr>Exporting a Single Page using Bookmark State</vt:lpstr>
      <vt:lpstr>Exporting a Single Visual using Slicer Filtering</vt:lpstr>
      <vt:lpstr>App-Owns-Data Embedding with Paginated Reports</vt:lpstr>
      <vt:lpstr>Building a Turducken with the Paginated Report Visual</vt:lpstr>
      <vt:lpstr>Embedding Reports with Paginated Report Visual</vt:lpstr>
      <vt:lpstr>Passing parameters to the Paginated Report Visual</vt:lpstr>
      <vt:lpstr>Enabling the Auto-apply filters Setting</vt:lpstr>
      <vt:lpstr>Agenda</vt:lpstr>
      <vt:lpstr>Export To File for Power BI Report Action</vt:lpstr>
      <vt:lpstr>Calling the Power BI REST API from Power Apps</vt:lpstr>
      <vt:lpstr>Demo Building a Canvas App to Export Power BI Report and Paginated Report</vt:lpstr>
      <vt:lpstr>Summary</vt:lpstr>
      <vt:lpstr>Microsoft Power BI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179</cp:revision>
  <cp:lastPrinted>2019-05-02T20:11:39Z</cp:lastPrinted>
  <dcterms:created xsi:type="dcterms:W3CDTF">2018-09-21T01:16:59Z</dcterms:created>
  <dcterms:modified xsi:type="dcterms:W3CDTF">2021-11-18T17:33:31Z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0x0101000937CBA2829AB54C847AA138BDB6DD62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2021-09-23T13:18:53Z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df3dc7c0-dd98-435c-9883-ab1d3df56b7b</vt:lpwstr>
  </property>
  <property fmtid="{D5CDD505-2E9C-101B-9397-08002B2CF9AE}" pid="18" name="MSIP_Label_87867195-f2b8-4ac2-b0b6-6bb73cb33afc_ContentBits">
    <vt:lpwstr>0</vt:lpwstr>
  </property>
</Properties>
</file>